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44"/>
  </p:notesMasterIdLst>
  <p:handoutMasterIdLst>
    <p:handoutMasterId r:id="rId45"/>
  </p:handoutMasterIdLst>
  <p:sldIdLst>
    <p:sldId id="256" r:id="rId3"/>
    <p:sldId id="263" r:id="rId4"/>
    <p:sldId id="281" r:id="rId5"/>
    <p:sldId id="344" r:id="rId6"/>
    <p:sldId id="283" r:id="rId7"/>
    <p:sldId id="328" r:id="rId8"/>
    <p:sldId id="313" r:id="rId9"/>
    <p:sldId id="300" r:id="rId10"/>
    <p:sldId id="303" r:id="rId11"/>
    <p:sldId id="302" r:id="rId12"/>
    <p:sldId id="304" r:id="rId13"/>
    <p:sldId id="339" r:id="rId14"/>
    <p:sldId id="306" r:id="rId15"/>
    <p:sldId id="307" r:id="rId16"/>
    <p:sldId id="308" r:id="rId17"/>
    <p:sldId id="346" r:id="rId18"/>
    <p:sldId id="338" r:id="rId19"/>
    <p:sldId id="309" r:id="rId20"/>
    <p:sldId id="311" r:id="rId21"/>
    <p:sldId id="310" r:id="rId22"/>
    <p:sldId id="314" r:id="rId23"/>
    <p:sldId id="317" r:id="rId24"/>
    <p:sldId id="326" r:id="rId25"/>
    <p:sldId id="329" r:id="rId26"/>
    <p:sldId id="318" r:id="rId27"/>
    <p:sldId id="345" r:id="rId28"/>
    <p:sldId id="325" r:id="rId29"/>
    <p:sldId id="322" r:id="rId30"/>
    <p:sldId id="305" r:id="rId31"/>
    <p:sldId id="331" r:id="rId32"/>
    <p:sldId id="332" r:id="rId33"/>
    <p:sldId id="333" r:id="rId34"/>
    <p:sldId id="334" r:id="rId35"/>
    <p:sldId id="299" r:id="rId36"/>
    <p:sldId id="335" r:id="rId37"/>
    <p:sldId id="330" r:id="rId38"/>
    <p:sldId id="348" r:id="rId39"/>
    <p:sldId id="349" r:id="rId40"/>
    <p:sldId id="350" r:id="rId41"/>
    <p:sldId id="337" r:id="rId42"/>
    <p:sldId id="342" r:id="rId43"/>
  </p:sldIdLst>
  <p:sldSz cx="9144000" cy="5143500" type="screen16x9"/>
  <p:notesSz cx="9144000" cy="6858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ção Padrão" id="{85F4B82F-648B-4B86-AEB2-D2ADA097497D}">
          <p14:sldIdLst>
            <p14:sldId id="256"/>
          </p14:sldIdLst>
        </p14:section>
        <p14:section name="Apresentações" id="{3212A60D-4FA1-4411-8BB0-ED69E29DE3E1}">
          <p14:sldIdLst>
            <p14:sldId id="263"/>
            <p14:sldId id="281"/>
            <p14:sldId id="344"/>
            <p14:sldId id="283"/>
            <p14:sldId id="328"/>
            <p14:sldId id="313"/>
          </p14:sldIdLst>
        </p14:section>
        <p14:section name="Como começou..." id="{4A6F2FB0-3513-4ED1-8546-97788CD689DA}">
          <p14:sldIdLst>
            <p14:sldId id="300"/>
            <p14:sldId id="303"/>
            <p14:sldId id="302"/>
            <p14:sldId id="304"/>
            <p14:sldId id="339"/>
            <p14:sldId id="306"/>
            <p14:sldId id="307"/>
            <p14:sldId id="308"/>
            <p14:sldId id="346"/>
            <p14:sldId id="338"/>
          </p14:sldIdLst>
        </p14:section>
        <p14:section name="Como rodamos..." id="{7F0AD219-5F14-48CF-A1B3-557563585C26}">
          <p14:sldIdLst>
            <p14:sldId id="309"/>
            <p14:sldId id="311"/>
            <p14:sldId id="310"/>
            <p14:sldId id="314"/>
            <p14:sldId id="317"/>
            <p14:sldId id="326"/>
            <p14:sldId id="329"/>
            <p14:sldId id="318"/>
            <p14:sldId id="345"/>
            <p14:sldId id="325"/>
            <p14:sldId id="322"/>
            <p14:sldId id="305"/>
            <p14:sldId id="331"/>
            <p14:sldId id="332"/>
            <p14:sldId id="333"/>
            <p14:sldId id="334"/>
          </p14:sldIdLst>
        </p14:section>
        <p14:section name="Resultados" id="{6C437E35-D2C2-4B45-AB87-700C8FA51DFA}">
          <p14:sldIdLst>
            <p14:sldId id="299"/>
            <p14:sldId id="335"/>
            <p14:sldId id="330"/>
            <p14:sldId id="348"/>
            <p14:sldId id="349"/>
            <p14:sldId id="350"/>
          </p14:sldIdLst>
        </p14:section>
        <p14:section name="Considerações" id="{238F2964-5A9F-4014-A61F-D8DC3C3643C0}">
          <p14:sldIdLst>
            <p14:sldId id="337"/>
          </p14:sldIdLst>
        </p14:section>
        <p14:section name="Padrão" id="{377BE665-3676-46C3-84B5-4C153C86E9CD}">
          <p14:sldIdLst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77">
          <p15:clr>
            <a:srgbClr val="A4A3A4"/>
          </p15:clr>
        </p15:guide>
        <p15:guide id="2" pos="249">
          <p15:clr>
            <a:srgbClr val="A4A3A4"/>
          </p15:clr>
        </p15:guide>
        <p15:guide id="3" orient="horz" pos="940" userDrawn="1">
          <p15:clr>
            <a:srgbClr val="A4A3A4"/>
          </p15:clr>
        </p15:guide>
        <p15:guide id="4" orient="horz" pos="259">
          <p15:clr>
            <a:srgbClr val="A4A3A4"/>
          </p15:clr>
        </p15:guide>
        <p15:guide id="5" pos="2880">
          <p15:clr>
            <a:srgbClr val="A4A3A4"/>
          </p15:clr>
        </p15:guide>
        <p15:guide id="6" pos="5511">
          <p15:clr>
            <a:srgbClr val="A4A3A4"/>
          </p15:clr>
        </p15:guide>
        <p15:guide id="7" pos="612">
          <p15:clr>
            <a:srgbClr val="A4A3A4"/>
          </p15:clr>
        </p15:guide>
        <p15:guide id="8" pos="340">
          <p15:clr>
            <a:srgbClr val="A4A3A4"/>
          </p15:clr>
        </p15:guide>
        <p15:guide id="9" orient="horz" pos="2754">
          <p15:clr>
            <a:srgbClr val="A4A3A4"/>
          </p15:clr>
        </p15:guide>
        <p15:guide id="10" orient="horz" pos="1529">
          <p15:clr>
            <a:srgbClr val="A4A3A4"/>
          </p15:clr>
        </p15:guide>
        <p15:guide id="11" orient="horz" pos="16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C62"/>
    <a:srgbClr val="CBA0E7"/>
    <a:srgbClr val="F5F5F5"/>
    <a:srgbClr val="E6E6E6"/>
    <a:srgbClr val="0794CE"/>
    <a:srgbClr val="042745"/>
    <a:srgbClr val="009949"/>
    <a:srgbClr val="EF8206"/>
    <a:srgbClr val="E20334"/>
    <a:srgbClr val="0054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2" autoAdjust="0"/>
    <p:restoredTop sz="75215" autoAdjust="0"/>
  </p:normalViewPr>
  <p:slideViewPr>
    <p:cSldViewPr showGuides="1">
      <p:cViewPr varScale="1">
        <p:scale>
          <a:sx n="83" d="100"/>
          <a:sy n="83" d="100"/>
        </p:scale>
        <p:origin x="576" y="48"/>
      </p:cViewPr>
      <p:guideLst>
        <p:guide orient="horz" pos="577"/>
        <p:guide pos="249"/>
        <p:guide orient="horz" pos="940"/>
        <p:guide orient="horz" pos="259"/>
        <p:guide pos="2880"/>
        <p:guide pos="5511"/>
        <p:guide pos="612"/>
        <p:guide pos="340"/>
        <p:guide orient="horz" pos="2754"/>
        <p:guide orient="horz" pos="1529"/>
        <p:guide orient="horz" pos="16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3" d="100"/>
        <a:sy n="133" d="100"/>
      </p:scale>
      <p:origin x="0" y="0"/>
    </p:cViewPr>
  </p:notesTextViewPr>
  <p:notesViewPr>
    <p:cSldViewPr showGuides="1">
      <p:cViewPr varScale="1">
        <p:scale>
          <a:sx n="56" d="100"/>
          <a:sy n="56" d="100"/>
        </p:scale>
        <p:origin x="-123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ackup%20Rech\rech\Desktop\merit%20money\M&#227;os%20de%20Vac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ackup%20Rech\rech\Desktop\merit%20money\M&#227;os%20de%20Vac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ch\AppData\Local\Microsoft\Windows\INetCache\Content.Outlook\S99X2PFW\resgates_da_n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ackup%20Rech\rech\Desktop\merit%20money\M&#227;os%20de%20Vac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ackup%20Rech\rech\Desktop\merit%20money\M&#227;os%20de%20Vaca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ch\Desktop\Palestra%20TDC%20POA\Despesas%204Meri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ch\Downloads\Relat&#243;rio%20de%20Resgates%2024_11_2019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41968599033818"/>
          <c:y val="4.7127141027660295E-2"/>
          <c:w val="0.74833371074879218"/>
          <c:h val="0.817523957327466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9949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820-4773-95FC-36DF2B20771B}"/>
              </c:ext>
            </c:extLst>
          </c:dPt>
          <c:dPt>
            <c:idx val="1"/>
            <c:bubble3D val="0"/>
            <c:spPr>
              <a:solidFill>
                <a:srgbClr val="0794C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820-4773-95FC-36DF2B20771B}"/>
              </c:ext>
            </c:extLst>
          </c:dPt>
          <c:dPt>
            <c:idx val="2"/>
            <c:bubble3D val="0"/>
            <c:spPr>
              <a:solidFill>
                <a:srgbClr val="EF820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820-4773-95FC-36DF2B20771B}"/>
              </c:ext>
            </c:extLst>
          </c:dPt>
          <c:dPt>
            <c:idx val="3"/>
            <c:bubble3D val="0"/>
            <c:spPr>
              <a:solidFill>
                <a:srgbClr val="E5311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820-4773-95FC-36DF2B2077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Planilha3!$A$25:$A$28</c:f>
              <c:strCache>
                <c:ptCount val="4"/>
                <c:pt idx="0">
                  <c:v>Sempre</c:v>
                </c:pt>
                <c:pt idx="1">
                  <c:v>Frequentemente</c:v>
                </c:pt>
                <c:pt idx="2">
                  <c:v>Raramente</c:v>
                </c:pt>
                <c:pt idx="3">
                  <c:v>Nunca</c:v>
                </c:pt>
              </c:strCache>
            </c:strRef>
          </c:cat>
          <c:val>
            <c:numRef>
              <c:f>Planilha3!$B$25:$B$28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20-4773-95FC-36DF2B20771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9949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23-4C86-B320-7FEB1D295C6B}"/>
              </c:ext>
            </c:extLst>
          </c:dPt>
          <c:dPt>
            <c:idx val="1"/>
            <c:bubble3D val="0"/>
            <c:spPr>
              <a:solidFill>
                <a:srgbClr val="0794C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23-4C86-B320-7FEB1D295C6B}"/>
              </c:ext>
            </c:extLst>
          </c:dPt>
          <c:dPt>
            <c:idx val="2"/>
            <c:bubble3D val="0"/>
            <c:spPr>
              <a:solidFill>
                <a:srgbClr val="EF820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423-4C86-B320-7FEB1D295C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423-4C86-B320-7FEB1D295C6B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23-4C86-B320-7FEB1D295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Planilha3!$G$25:$G$28</c:f>
              <c:strCache>
                <c:ptCount val="4"/>
                <c:pt idx="0">
                  <c:v>Sempre</c:v>
                </c:pt>
                <c:pt idx="1">
                  <c:v>Frequentemente</c:v>
                </c:pt>
                <c:pt idx="2">
                  <c:v>Raramente</c:v>
                </c:pt>
                <c:pt idx="3">
                  <c:v>Nunca</c:v>
                </c:pt>
              </c:strCache>
            </c:strRef>
          </c:cat>
          <c:val>
            <c:numRef>
              <c:f>Planilha3!$H$25:$H$28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3-4C86-B320-7FEB1D295C6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5E-48B4-AE48-DF8679927B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[resgates_da_nd.xlsx]Planilha1!$A$1:$A$7</c:f>
              <c:numCache>
                <c:formatCode>mmm\-yy</c:formatCode>
                <c:ptCount val="7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  <c:pt idx="4">
                  <c:v>43101</c:v>
                </c:pt>
                <c:pt idx="5">
                  <c:v>43132</c:v>
                </c:pt>
                <c:pt idx="6">
                  <c:v>43160</c:v>
                </c:pt>
              </c:numCache>
            </c:numRef>
          </c:cat>
          <c:val>
            <c:numRef>
              <c:f>[resgates_da_nd.xlsx]Planilha1!$B$1:$B$7</c:f>
              <c:numCache>
                <c:formatCode>General</c:formatCode>
                <c:ptCount val="7"/>
                <c:pt idx="0">
                  <c:v>17</c:v>
                </c:pt>
                <c:pt idx="1">
                  <c:v>25</c:v>
                </c:pt>
                <c:pt idx="2">
                  <c:v>61</c:v>
                </c:pt>
                <c:pt idx="3">
                  <c:v>110</c:v>
                </c:pt>
                <c:pt idx="4">
                  <c:v>96</c:v>
                </c:pt>
                <c:pt idx="5">
                  <c:v>205</c:v>
                </c:pt>
                <c:pt idx="6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E-48B4-AE48-DF8679927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422050719"/>
        <c:axId val="1422047391"/>
      </c:barChart>
      <c:dateAx>
        <c:axId val="142205071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22047391"/>
        <c:crosses val="autoZero"/>
        <c:auto val="1"/>
        <c:lblOffset val="100"/>
        <c:baseTimeUnit val="months"/>
      </c:dateAx>
      <c:valAx>
        <c:axId val="14220473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22050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>
                <a:solidFill>
                  <a:schemeClr val="tx1"/>
                </a:solidFill>
              </a:rPr>
              <a:t>Estão satisfeitos como os seus esforços são reconhecidos?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68423009623797"/>
          <c:y val="0.29048259455095315"/>
          <c:w val="0.51964873140857393"/>
          <c:h val="0.673514733880725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86-4AAA-B5AE-AAB6FB7C303E}"/>
              </c:ext>
            </c:extLst>
          </c:dPt>
          <c:dPt>
            <c:idx val="1"/>
            <c:bubble3D val="0"/>
            <c:spPr>
              <a:solidFill>
                <a:srgbClr val="0794C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186-4AAA-B5AE-AAB6FB7C303E}"/>
              </c:ext>
            </c:extLst>
          </c:dPt>
          <c:dPt>
            <c:idx val="2"/>
            <c:bubble3D val="0"/>
            <c:spPr>
              <a:solidFill>
                <a:srgbClr val="EF820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186-4AAA-B5AE-AAB6FB7C303E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186-4AAA-B5AE-AAB6FB7C303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86-4AAA-B5AE-AAB6FB7C303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A962A52-6DC5-4983-AA10-8FD8F6B735AD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[PORCENTAGEM]</a:t>
                    </a:fld>
                    <a:endParaRPr lang="pt-BR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186-4AAA-B5AE-AAB6FB7C303E}"/>
                </c:ext>
              </c:extLst>
            </c:dLbl>
            <c:dLbl>
              <c:idx val="3"/>
              <c:layout>
                <c:manualLayout>
                  <c:x val="3.8888888888888785E-2"/>
                  <c:y val="0.100846601404501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86-4AAA-B5AE-AAB6FB7C30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Planilha2!$D$33:$D$36</c:f>
              <c:strCache>
                <c:ptCount val="4"/>
                <c:pt idx="0">
                  <c:v>Sempre</c:v>
                </c:pt>
                <c:pt idx="1">
                  <c:v>Frequentemente</c:v>
                </c:pt>
                <c:pt idx="2">
                  <c:v>Raramente</c:v>
                </c:pt>
                <c:pt idx="3">
                  <c:v>Nunca</c:v>
                </c:pt>
              </c:strCache>
            </c:strRef>
          </c:cat>
          <c:val>
            <c:numRef>
              <c:f>Planilha2!$E$33:$E$36</c:f>
              <c:numCache>
                <c:formatCode>General</c:formatCode>
                <c:ptCount val="4"/>
                <c:pt idx="0">
                  <c:v>3</c:v>
                </c:pt>
                <c:pt idx="1">
                  <c:v>25</c:v>
                </c:pt>
                <c:pt idx="2">
                  <c:v>20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86-4AAA-B5AE-AAB6FB7C303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>
                <a:solidFill>
                  <a:schemeClr val="tx1"/>
                </a:solidFill>
              </a:rPr>
              <a:t>Estão satisfeitos como os seus esforços são reconhecidos?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68423009623797"/>
          <c:y val="0.29048259455095315"/>
          <c:w val="0.51964873140857393"/>
          <c:h val="0.673514733880725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86-4AAA-B5AE-AAB6FB7C303E}"/>
              </c:ext>
            </c:extLst>
          </c:dPt>
          <c:dPt>
            <c:idx val="1"/>
            <c:bubble3D val="0"/>
            <c:spPr>
              <a:solidFill>
                <a:srgbClr val="0794C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186-4AAA-B5AE-AAB6FB7C303E}"/>
              </c:ext>
            </c:extLst>
          </c:dPt>
          <c:dPt>
            <c:idx val="2"/>
            <c:bubble3D val="0"/>
            <c:spPr>
              <a:solidFill>
                <a:srgbClr val="EF820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186-4AAA-B5AE-AAB6FB7C303E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186-4AAA-B5AE-AAB6FB7C303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86-4AAA-B5AE-AAB6FB7C303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A962A52-6DC5-4983-AA10-8FD8F6B735AD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[PORCENTAGEM]</a:t>
                    </a:fld>
                    <a:endParaRPr lang="pt-BR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186-4AAA-B5AE-AAB6FB7C303E}"/>
                </c:ext>
              </c:extLst>
            </c:dLbl>
            <c:dLbl>
              <c:idx val="3"/>
              <c:layout>
                <c:manualLayout>
                  <c:x val="3.8888888888888785E-2"/>
                  <c:y val="0.100846601404501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86-4AAA-B5AE-AAB6FB7C30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Planilha2!$D$33:$D$36</c:f>
              <c:strCache>
                <c:ptCount val="4"/>
                <c:pt idx="0">
                  <c:v>Sempre</c:v>
                </c:pt>
                <c:pt idx="1">
                  <c:v>Frequentemente</c:v>
                </c:pt>
                <c:pt idx="2">
                  <c:v>Raramente</c:v>
                </c:pt>
                <c:pt idx="3">
                  <c:v>Nunca</c:v>
                </c:pt>
              </c:strCache>
            </c:strRef>
          </c:cat>
          <c:val>
            <c:numRef>
              <c:f>Planilha2!$E$33:$E$36</c:f>
              <c:numCache>
                <c:formatCode>General</c:formatCode>
                <c:ptCount val="4"/>
                <c:pt idx="0">
                  <c:v>3</c:v>
                </c:pt>
                <c:pt idx="1">
                  <c:v>25</c:v>
                </c:pt>
                <c:pt idx="2">
                  <c:v>20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86-4AAA-B5AE-AAB6FB7C303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[Despesas 4Merit.xlsx]Gráficos!Tabela dinâmica5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Gráficos!$B$1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Gráficos!$A$2:$A$12</c:f>
              <c:multiLvlStrCache>
                <c:ptCount val="8"/>
                <c:lvl>
                  <c:pt idx="0">
                    <c:v>Trim1</c:v>
                  </c:pt>
                  <c:pt idx="1">
                    <c:v>Trim2</c:v>
                  </c:pt>
                  <c:pt idx="2">
                    <c:v>Trim3</c:v>
                  </c:pt>
                  <c:pt idx="3">
                    <c:v>Trim4</c:v>
                  </c:pt>
                  <c:pt idx="4">
                    <c:v>Trim1</c:v>
                  </c:pt>
                  <c:pt idx="5">
                    <c:v>Trim2</c:v>
                  </c:pt>
                  <c:pt idx="6">
                    <c:v>Trim3</c:v>
                  </c:pt>
                  <c:pt idx="7">
                    <c:v>Trim4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</c:lvl>
              </c:multiLvlStrCache>
            </c:multiLvlStrRef>
          </c:cat>
          <c:val>
            <c:numRef>
              <c:f>Gráficos!$B$2:$B$12</c:f>
              <c:numCache>
                <c:formatCode>"R$"\ #,##0.00</c:formatCode>
                <c:ptCount val="8"/>
                <c:pt idx="0">
                  <c:v>19542.5</c:v>
                </c:pt>
                <c:pt idx="1">
                  <c:v>31095.200000000001</c:v>
                </c:pt>
                <c:pt idx="2">
                  <c:v>24086.5</c:v>
                </c:pt>
                <c:pt idx="3">
                  <c:v>18599.48</c:v>
                </c:pt>
                <c:pt idx="4">
                  <c:v>29816.600000000002</c:v>
                </c:pt>
                <c:pt idx="5">
                  <c:v>35064.5</c:v>
                </c:pt>
                <c:pt idx="6">
                  <c:v>15009</c:v>
                </c:pt>
                <c:pt idx="7">
                  <c:v>26615.8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1-4D27-BCE6-7F3A1CBE74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144780143"/>
        <c:axId val="407192543"/>
      </c:barChart>
      <c:catAx>
        <c:axId val="144780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07192543"/>
        <c:crosses val="autoZero"/>
        <c:auto val="1"/>
        <c:lblAlgn val="ctr"/>
        <c:lblOffset val="100"/>
        <c:noMultiLvlLbl val="0"/>
      </c:catAx>
      <c:valAx>
        <c:axId val="407192543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144780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[Relatório de Resgates 24_11_2019.xlsx]Planilha3!Tabela dinâmica4</c:name>
    <c:fmtId val="5"/>
  </c:pivotSource>
  <c:chart>
    <c:autoTitleDeleted val="1"/>
    <c:pivotFmts>
      <c:pivotFmt>
        <c:idx val="0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Planilha3!$B$4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Planilha3!$A$5:$A$41</c:f>
              <c:multiLvlStrCache>
                <c:ptCount val="24"/>
                <c:lvl>
                  <c:pt idx="0">
                    <c:v>dez</c:v>
                  </c:pt>
                  <c:pt idx="1">
                    <c:v>jan</c:v>
                  </c:pt>
                  <c:pt idx="2">
                    <c:v>fev</c:v>
                  </c:pt>
                  <c:pt idx="3">
                    <c:v>mar</c:v>
                  </c:pt>
                  <c:pt idx="4">
                    <c:v>abr</c:v>
                  </c:pt>
                  <c:pt idx="5">
                    <c:v>mai</c:v>
                  </c:pt>
                  <c:pt idx="6">
                    <c:v>jun</c:v>
                  </c:pt>
                  <c:pt idx="7">
                    <c:v>jul</c:v>
                  </c:pt>
                  <c:pt idx="8">
                    <c:v>ago</c:v>
                  </c:pt>
                  <c:pt idx="9">
                    <c:v>set</c:v>
                  </c:pt>
                  <c:pt idx="10">
                    <c:v>out</c:v>
                  </c:pt>
                  <c:pt idx="11">
                    <c:v>nov</c:v>
                  </c:pt>
                  <c:pt idx="12">
                    <c:v>dez</c:v>
                  </c:pt>
                  <c:pt idx="13">
                    <c:v>jan</c:v>
                  </c:pt>
                  <c:pt idx="14">
                    <c:v>fev</c:v>
                  </c:pt>
                  <c:pt idx="15">
                    <c:v>mar</c:v>
                  </c:pt>
                  <c:pt idx="16">
                    <c:v>abr</c:v>
                  </c:pt>
                  <c:pt idx="17">
                    <c:v>mai</c:v>
                  </c:pt>
                  <c:pt idx="18">
                    <c:v>jun</c:v>
                  </c:pt>
                  <c:pt idx="19">
                    <c:v>jul</c:v>
                  </c:pt>
                  <c:pt idx="20">
                    <c:v>ago</c:v>
                  </c:pt>
                  <c:pt idx="21">
                    <c:v>set</c:v>
                  </c:pt>
                  <c:pt idx="22">
                    <c:v>out</c:v>
                  </c:pt>
                  <c:pt idx="23">
                    <c:v>nov</c:v>
                  </c:pt>
                </c:lvl>
                <c:lvl>
                  <c:pt idx="0">
                    <c:v>Trim4</c:v>
                  </c:pt>
                  <c:pt idx="1">
                    <c:v>Trim1</c:v>
                  </c:pt>
                  <c:pt idx="4">
                    <c:v>Trim2</c:v>
                  </c:pt>
                  <c:pt idx="7">
                    <c:v>Trim3</c:v>
                  </c:pt>
                  <c:pt idx="10">
                    <c:v>Trim4</c:v>
                  </c:pt>
                  <c:pt idx="13">
                    <c:v>Trim1</c:v>
                  </c:pt>
                  <c:pt idx="16">
                    <c:v>Trim2</c:v>
                  </c:pt>
                  <c:pt idx="19">
                    <c:v>Trim3</c:v>
                  </c:pt>
                  <c:pt idx="22">
                    <c:v>Trim4</c:v>
                  </c:pt>
                </c:lvl>
                <c:lvl>
                  <c:pt idx="0">
                    <c:v>2017</c:v>
                  </c:pt>
                  <c:pt idx="1">
                    <c:v>2018</c:v>
                  </c:pt>
                  <c:pt idx="13">
                    <c:v>2019</c:v>
                  </c:pt>
                </c:lvl>
              </c:multiLvlStrCache>
            </c:multiLvlStrRef>
          </c:cat>
          <c:val>
            <c:numRef>
              <c:f>Planilha3!$B$5:$B$41</c:f>
              <c:numCache>
                <c:formatCode>General</c:formatCode>
                <c:ptCount val="24"/>
                <c:pt idx="0">
                  <c:v>63</c:v>
                </c:pt>
                <c:pt idx="1">
                  <c:v>139</c:v>
                </c:pt>
                <c:pt idx="2">
                  <c:v>112</c:v>
                </c:pt>
                <c:pt idx="3">
                  <c:v>254</c:v>
                </c:pt>
                <c:pt idx="4">
                  <c:v>201</c:v>
                </c:pt>
                <c:pt idx="5">
                  <c:v>145</c:v>
                </c:pt>
                <c:pt idx="6">
                  <c:v>220</c:v>
                </c:pt>
                <c:pt idx="7">
                  <c:v>159</c:v>
                </c:pt>
                <c:pt idx="8">
                  <c:v>225</c:v>
                </c:pt>
                <c:pt idx="9">
                  <c:v>147</c:v>
                </c:pt>
                <c:pt idx="10">
                  <c:v>216</c:v>
                </c:pt>
                <c:pt idx="11">
                  <c:v>210</c:v>
                </c:pt>
                <c:pt idx="12">
                  <c:v>138</c:v>
                </c:pt>
                <c:pt idx="13">
                  <c:v>103</c:v>
                </c:pt>
                <c:pt idx="14">
                  <c:v>233</c:v>
                </c:pt>
                <c:pt idx="15">
                  <c:v>220</c:v>
                </c:pt>
                <c:pt idx="16">
                  <c:v>186</c:v>
                </c:pt>
                <c:pt idx="17">
                  <c:v>190</c:v>
                </c:pt>
                <c:pt idx="18">
                  <c:v>200</c:v>
                </c:pt>
                <c:pt idx="19">
                  <c:v>197</c:v>
                </c:pt>
                <c:pt idx="20">
                  <c:v>233</c:v>
                </c:pt>
                <c:pt idx="21">
                  <c:v>198</c:v>
                </c:pt>
                <c:pt idx="22">
                  <c:v>211</c:v>
                </c:pt>
                <c:pt idx="23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1-4947-B153-B5D574FD9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63432975"/>
        <c:axId val="2075652767"/>
      </c:barChart>
      <c:catAx>
        <c:axId val="16343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75652767"/>
        <c:crosses val="autoZero"/>
        <c:auto val="1"/>
        <c:lblAlgn val="ctr"/>
        <c:lblOffset val="100"/>
        <c:noMultiLvlLbl val="0"/>
      </c:catAx>
      <c:valAx>
        <c:axId val="20756527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343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41F7414-4709-4A7B-8044-0316F669E2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78655617-07EE-47A7-A4B0-D0813C121A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E19F34CE-95CB-4EEE-B91F-8FB781DF134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E195676-1F6C-4971-AF65-4A89892C126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7DDBE4-E5F8-40C0-8672-1D3E49BF54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8FF456C-BE5C-4625-9122-4F5D6A3DDA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8B990A6-1657-4BC1-8503-4F9384073C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D9B3E91-0873-49BC-85A8-D924A72E0BE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912B270F-13E3-4307-A50D-7F26A1B0902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DED2574B-FEAD-4A71-8737-69D2DA01FB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2C2455C5-293E-4703-AF9E-71D8195160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7E69E1B-F29B-48E2-BEEF-B3853A907D8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>
            <a:extLst>
              <a:ext uri="{FF2B5EF4-FFF2-40B4-BE49-F238E27FC236}">
                <a16:creationId xmlns:a16="http://schemas.microsoft.com/office/drawing/2014/main" id="{366F90F3-7D8B-4F23-B115-6B4BD8977C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Espaço Reservado para Anotações 2">
            <a:extLst>
              <a:ext uri="{FF2B5EF4-FFF2-40B4-BE49-F238E27FC236}">
                <a16:creationId xmlns:a16="http://schemas.microsoft.com/office/drawing/2014/main" id="{7D95D93C-8C38-4A83-A1D5-481BDA00D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Meu nome é Alexandre Rech e pretendo compartilhar a nossa experiencia na utilização do Merit Money na empresa onde eu trabalho.</a:t>
            </a:r>
          </a:p>
        </p:txBody>
      </p:sp>
      <p:sp>
        <p:nvSpPr>
          <p:cNvPr id="17412" name="Espaço Reservado para Número de Slide 3">
            <a:extLst>
              <a:ext uri="{FF2B5EF4-FFF2-40B4-BE49-F238E27FC236}">
                <a16:creationId xmlns:a16="http://schemas.microsoft.com/office/drawing/2014/main" id="{E4A0780A-47AA-48CE-B216-C4D5D5E9C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1FC1C2-322E-4786-A88C-6C9928F50DD8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100">
            <a:extLst>
              <a:ext uri="{FF2B5EF4-FFF2-40B4-BE49-F238E27FC236}">
                <a16:creationId xmlns:a16="http://schemas.microsoft.com/office/drawing/2014/main" id="{B4D61C69-AC69-48C8-AB53-149EDFCE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r>
              <a:rPr lang="pt-BR" altLang="pt-BR" dirty="0">
                <a:latin typeface="Arial" panose="020B0604020202020204" pitchFamily="34" charset="0"/>
              </a:rPr>
              <a:t>Antes de eu me apresentar, quero conhecer </a:t>
            </a:r>
            <a:r>
              <a:rPr lang="pt-BR" altLang="pt-BR" dirty="0" err="1">
                <a:latin typeface="Arial" panose="020B0604020202020204" pitchFamily="34" charset="0"/>
              </a:rPr>
              <a:t>vcs</a:t>
            </a:r>
            <a:r>
              <a:rPr lang="pt-BR" altLang="pt-BR" dirty="0">
                <a:latin typeface="Arial" panose="020B0604020202020204" pitchFamily="34" charset="0"/>
              </a:rPr>
              <a:t>... Gestores? Líderes de Time? </a:t>
            </a:r>
            <a:r>
              <a:rPr lang="pt-BR" altLang="pt-BR" dirty="0" err="1">
                <a:latin typeface="Arial" panose="020B0604020202020204" pitchFamily="34" charset="0"/>
              </a:rPr>
              <a:t>Agile</a:t>
            </a:r>
            <a:r>
              <a:rPr lang="pt-BR" altLang="pt-BR" dirty="0">
                <a:latin typeface="Arial" panose="020B0604020202020204" pitchFamily="34" charset="0"/>
              </a:rPr>
              <a:t> Coachs? Desenvolvedor ou Testador?</a:t>
            </a:r>
          </a:p>
          <a:p>
            <a:pPr>
              <a:spcBef>
                <a:spcPct val="0"/>
              </a:spcBef>
            </a:pPr>
            <a:r>
              <a:rPr lang="pt-BR" altLang="pt-BR" dirty="0">
                <a:latin typeface="Arial" panose="020B0604020202020204" pitchFamily="34" charset="0"/>
              </a:rPr>
              <a:t>A utilização desta ferramenta é muito mais dos colaboradores que dos líderes</a:t>
            </a:r>
          </a:p>
        </p:txBody>
      </p:sp>
      <p:sp>
        <p:nvSpPr>
          <p:cNvPr id="20483" name="Shape 101">
            <a:extLst>
              <a:ext uri="{FF2B5EF4-FFF2-40B4-BE49-F238E27FC236}">
                <a16:creationId xmlns:a16="http://schemas.microsoft.com/office/drawing/2014/main" id="{0D3ABE79-0CE7-4D21-B4F2-85A4EFEC921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100">
            <a:extLst>
              <a:ext uri="{FF2B5EF4-FFF2-40B4-BE49-F238E27FC236}">
                <a16:creationId xmlns:a16="http://schemas.microsoft.com/office/drawing/2014/main" id="{B4D61C69-AC69-48C8-AB53-149EDFCE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r>
              <a:rPr lang="pt-BR" altLang="pt-BR" dirty="0">
                <a:latin typeface="Arial" panose="020B0604020202020204" pitchFamily="34" charset="0"/>
              </a:rPr>
              <a:t>Trabalho a 13 anos na NDD (antiga </a:t>
            </a:r>
            <a:r>
              <a:rPr lang="pt-BR" altLang="pt-BR" dirty="0" err="1">
                <a:latin typeface="Arial" panose="020B0604020202020204" pitchFamily="34" charset="0"/>
              </a:rPr>
              <a:t>NDDigital</a:t>
            </a:r>
            <a:r>
              <a:rPr lang="pt-BR" altLang="pt-BR" dirty="0">
                <a:latin typeface="Arial" panose="020B0604020202020204" pitchFamily="34" charset="0"/>
              </a:rPr>
              <a:t>). </a:t>
            </a:r>
          </a:p>
          <a:p>
            <a:pPr>
              <a:spcBef>
                <a:spcPct val="0"/>
              </a:spcBef>
            </a:pPr>
            <a:endParaRPr lang="pt-BR" altLang="pt-BR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pt-BR" altLang="pt-BR" dirty="0">
                <a:latin typeface="Arial" panose="020B0604020202020204" pitchFamily="34" charset="0"/>
              </a:rPr>
              <a:t>Gostaria de pedir desculpas antecipadamente, por que vou falar alguns palavrões na minha apresentação</a:t>
            </a:r>
          </a:p>
        </p:txBody>
      </p:sp>
      <p:sp>
        <p:nvSpPr>
          <p:cNvPr id="20483" name="Shape 101">
            <a:extLst>
              <a:ext uri="{FF2B5EF4-FFF2-40B4-BE49-F238E27FC236}">
                <a16:creationId xmlns:a16="http://schemas.microsoft.com/office/drawing/2014/main" id="{0D3ABE79-0CE7-4D21-B4F2-85A4EFEC921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  <p:extLst>
      <p:ext uri="{BB962C8B-B14F-4D97-AF65-F5344CB8AC3E}">
        <p14:creationId xmlns:p14="http://schemas.microsoft.com/office/powerpoint/2010/main" val="883198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>
            <a:extLst>
              <a:ext uri="{FF2B5EF4-FFF2-40B4-BE49-F238E27FC236}">
                <a16:creationId xmlns:a16="http://schemas.microsoft.com/office/drawing/2014/main" id="{94D9DFAC-E372-4B5A-B251-8C7CC40A30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AF32CE2-0745-4657-9DBB-EC2FDFC4D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pt-BR" altLang="pt-BR" dirty="0">
                <a:latin typeface="Arial" panose="020B0604020202020204" pitchFamily="34" charset="0"/>
              </a:rPr>
              <a:t>A NDD é uma empresa desenvolvedora de software localizada em Lages, na serra Catarinense</a:t>
            </a:r>
          </a:p>
          <a:p>
            <a:pPr>
              <a:spcBef>
                <a:spcPct val="0"/>
              </a:spcBef>
              <a:defRPr/>
            </a:pPr>
            <a:r>
              <a:rPr lang="pt-BR" altLang="pt-BR" dirty="0">
                <a:latin typeface="Arial" panose="020B0604020202020204" pitchFamily="34" charset="0"/>
              </a:rPr>
              <a:t>Somos em mais de 400 colaboradores</a:t>
            </a:r>
          </a:p>
          <a:p>
            <a:pPr>
              <a:spcBef>
                <a:spcPct val="0"/>
              </a:spcBef>
              <a:defRPr/>
            </a:pPr>
            <a:r>
              <a:rPr lang="pt-BR" altLang="pt-BR" dirty="0">
                <a:latin typeface="Arial" panose="020B0604020202020204" pitchFamily="34" charset="0"/>
              </a:rPr>
              <a:t>Mais de 10.000 clientes espalhados em 23 países </a:t>
            </a:r>
          </a:p>
          <a:p>
            <a:pPr>
              <a:spcBef>
                <a:spcPct val="0"/>
              </a:spcBef>
              <a:defRPr/>
            </a:pPr>
            <a:r>
              <a:rPr lang="pt-BR" altLang="pt-BR" dirty="0">
                <a:latin typeface="Arial" panose="020B0604020202020204" pitchFamily="34" charset="0"/>
              </a:rPr>
              <a:t>Temos 3 verticais de negócio: </a:t>
            </a:r>
          </a:p>
          <a:p>
            <a:pPr marL="171450" indent="-1714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Arial" panose="020B0604020202020204" pitchFamily="34" charset="0"/>
              </a:rPr>
              <a:t>Gestão de Impressão;</a:t>
            </a:r>
          </a:p>
          <a:p>
            <a:pPr marL="171450" indent="-1714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Arial" panose="020B0604020202020204" pitchFamily="34" charset="0"/>
              </a:rPr>
              <a:t>Gestão de Documentos Fiscais;</a:t>
            </a:r>
          </a:p>
          <a:p>
            <a:pPr marL="171450" indent="-1714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Arial" panose="020B0604020202020204" pitchFamily="34" charset="0"/>
              </a:rPr>
              <a:t>Gestão de Fretes e Pagamentos;</a:t>
            </a:r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5E2F79B2-8DE1-4FAE-8DC1-B9C006459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314D42-9415-4B99-AAEA-A4012B739657}" type="slidenum">
              <a:rPr lang="pt-BR" altLang="pt-BR" smtClean="0"/>
              <a:pPr/>
              <a:t>5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>
            <a:extLst>
              <a:ext uri="{FF2B5EF4-FFF2-40B4-BE49-F238E27FC236}">
                <a16:creationId xmlns:a16="http://schemas.microsoft.com/office/drawing/2014/main" id="{635E253D-1AB8-4285-B085-6FA11CC9A0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Espaço Reservado para Anotações 2">
            <a:extLst>
              <a:ext uri="{FF2B5EF4-FFF2-40B4-BE49-F238E27FC236}">
                <a16:creationId xmlns:a16="http://schemas.microsoft.com/office/drawing/2014/main" id="{3BC55D07-B0BC-4C46-9A27-D9212EB3F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-&gt; Salário não é a maior fonte de insatisfação dos brasileiros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-&gt; As pessoas querem ser reconhecidas e valorizadas dentro das organizações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-&gt; A principal causa da atual desmotivação é a ausência de reconhecimento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-&gt; Reconhecimento é a melhor forma de estimular alguém</a:t>
            </a:r>
          </a:p>
        </p:txBody>
      </p:sp>
      <p:sp>
        <p:nvSpPr>
          <p:cNvPr id="24580" name="Espaço Reservado para Número de Slide 3">
            <a:extLst>
              <a:ext uri="{FF2B5EF4-FFF2-40B4-BE49-F238E27FC236}">
                <a16:creationId xmlns:a16="http://schemas.microsoft.com/office/drawing/2014/main" id="{10B6E8E2-1823-4F89-A146-A84AC67ED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5E6E9B0-A522-4789-8A0E-47A1847769E1}" type="slidenum">
              <a:rPr lang="pt-BR" altLang="pt-BR" smtClean="0"/>
              <a:pPr/>
              <a:t>6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>
            <a:extLst>
              <a:ext uri="{FF2B5EF4-FFF2-40B4-BE49-F238E27FC236}">
                <a16:creationId xmlns:a16="http://schemas.microsoft.com/office/drawing/2014/main" id="{0D89E04C-7405-4351-8A6F-3B7FD66F85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Espaço Reservado para Anotações 2">
            <a:extLst>
              <a:ext uri="{FF2B5EF4-FFF2-40B4-BE49-F238E27FC236}">
                <a16:creationId xmlns:a16="http://schemas.microsoft.com/office/drawing/2014/main" id="{D7D31FEB-0771-427C-8E06-E2951F705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Reconhecimento é diferente de Recompensa, tudo pode ser reconhecido... Provavelmente, receberei algumas moedinhas dando esta palestra..</a:t>
            </a:r>
          </a:p>
          <a:p>
            <a:endParaRPr lang="pt-BR" altLang="pt-BR" dirty="0">
              <a:latin typeface="Arial" panose="020B0604020202020204" pitchFamily="34" charset="0"/>
            </a:endParaRPr>
          </a:p>
          <a:p>
            <a:r>
              <a:rPr lang="pt-BR" altLang="pt-BR" dirty="0">
                <a:latin typeface="Arial" panose="020B0604020202020204" pitchFamily="34" charset="0"/>
              </a:rPr>
              <a:t>Quem já ouviu falar sobre </a:t>
            </a:r>
            <a:r>
              <a:rPr lang="pt-BR" altLang="pt-BR" dirty="0" err="1">
                <a:latin typeface="Arial" panose="020B0604020202020204" pitchFamily="34" charset="0"/>
              </a:rPr>
              <a:t>Merit</a:t>
            </a:r>
            <a:r>
              <a:rPr lang="pt-BR" altLang="pt-BR" dirty="0">
                <a:latin typeface="Arial" panose="020B0604020202020204" pitchFamily="34" charset="0"/>
              </a:rPr>
              <a:t> Money? Quem utiliza </a:t>
            </a:r>
            <a:r>
              <a:rPr lang="pt-BR" altLang="pt-BR" dirty="0" err="1">
                <a:latin typeface="Arial" panose="020B0604020202020204" pitchFamily="34" charset="0"/>
              </a:rPr>
              <a:t>Merit</a:t>
            </a:r>
            <a:r>
              <a:rPr lang="pt-BR" altLang="pt-BR" dirty="0">
                <a:latin typeface="Arial" panose="020B0604020202020204" pitchFamily="34" charset="0"/>
              </a:rPr>
              <a:t> Money?</a:t>
            </a:r>
          </a:p>
        </p:txBody>
      </p:sp>
      <p:sp>
        <p:nvSpPr>
          <p:cNvPr id="26628" name="Espaço Reservado para Número de Slide 3">
            <a:extLst>
              <a:ext uri="{FF2B5EF4-FFF2-40B4-BE49-F238E27FC236}">
                <a16:creationId xmlns:a16="http://schemas.microsoft.com/office/drawing/2014/main" id="{3D7DFA31-3DCD-48F4-B688-416FA3403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5CDB8C-3360-4E8E-B6F7-41F4DD8A523E}" type="slidenum">
              <a:rPr lang="pt-BR" altLang="pt-BR" smtClean="0"/>
              <a:pPr/>
              <a:t>7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>
            <a:extLst>
              <a:ext uri="{FF2B5EF4-FFF2-40B4-BE49-F238E27FC236}">
                <a16:creationId xmlns:a16="http://schemas.microsoft.com/office/drawing/2014/main" id="{19C31FC6-5984-46DD-9A3F-F568CBAEF6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Espaço Reservado para Anotações 2">
            <a:extLst>
              <a:ext uri="{FF2B5EF4-FFF2-40B4-BE49-F238E27FC236}">
                <a16:creationId xmlns:a16="http://schemas.microsoft.com/office/drawing/2014/main" id="{8CEA6060-0F48-4232-B77C-D1F35DEDD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Há dois anos atrás, eu estava na mesma posição que </a:t>
            </a:r>
            <a:r>
              <a:rPr lang="pt-BR" altLang="pt-BR" dirty="0" err="1">
                <a:latin typeface="Arial" panose="020B0604020202020204" pitchFamily="34" charset="0"/>
              </a:rPr>
              <a:t>vcs</a:t>
            </a:r>
            <a:r>
              <a:rPr lang="pt-BR" altLang="pt-BR" dirty="0">
                <a:latin typeface="Arial" panose="020B0604020202020204" pitchFamily="34" charset="0"/>
              </a:rPr>
              <a:t>. Não sabia o que era </a:t>
            </a:r>
            <a:r>
              <a:rPr lang="pt-BR" altLang="pt-BR" dirty="0" err="1">
                <a:latin typeface="Arial" panose="020B0604020202020204" pitchFamily="34" charset="0"/>
              </a:rPr>
              <a:t>Merit</a:t>
            </a:r>
            <a:r>
              <a:rPr lang="pt-BR" altLang="pt-BR" dirty="0">
                <a:latin typeface="Arial" panose="020B0604020202020204" pitchFamily="34" charset="0"/>
              </a:rPr>
              <a:t> Money.</a:t>
            </a:r>
          </a:p>
        </p:txBody>
      </p:sp>
      <p:sp>
        <p:nvSpPr>
          <p:cNvPr id="28676" name="Espaço Reservado para Número de Slide 3">
            <a:extLst>
              <a:ext uri="{FF2B5EF4-FFF2-40B4-BE49-F238E27FC236}">
                <a16:creationId xmlns:a16="http://schemas.microsoft.com/office/drawing/2014/main" id="{B7E8D72C-5802-4D8F-94E9-8CB5A3E23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25367E-E696-4F93-A3A8-B993ACA05E60}" type="slidenum">
              <a:rPr lang="pt-BR" altLang="pt-BR" smtClean="0"/>
              <a:pPr/>
              <a:t>8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>
            <a:extLst>
              <a:ext uri="{FF2B5EF4-FFF2-40B4-BE49-F238E27FC236}">
                <a16:creationId xmlns:a16="http://schemas.microsoft.com/office/drawing/2014/main" id="{D389A2F4-BCD1-4C63-8595-B70B26A571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Espaço Reservado para Anotações 2">
            <a:extLst>
              <a:ext uri="{FF2B5EF4-FFF2-40B4-BE49-F238E27FC236}">
                <a16:creationId xmlns:a16="http://schemas.microsoft.com/office/drawing/2014/main" id="{EDAA7ED8-6897-4202-B105-22BEB8166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Uma pequena melhora já mostrou potencial e encorajou eles a seguirem em frente.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Legenda</a:t>
            </a:r>
          </a:p>
        </p:txBody>
      </p:sp>
      <p:sp>
        <p:nvSpPr>
          <p:cNvPr id="30724" name="Espaço Reservado para Número de Slide 3">
            <a:extLst>
              <a:ext uri="{FF2B5EF4-FFF2-40B4-BE49-F238E27FC236}">
                <a16:creationId xmlns:a16="http://schemas.microsoft.com/office/drawing/2014/main" id="{7577C760-62B1-45BE-A728-EDD30E035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72648CA-FE56-4361-A7E3-9A74FC520DBC}" type="slidenum">
              <a:rPr lang="pt-BR" altLang="pt-BR" smtClean="0"/>
              <a:pPr/>
              <a:t>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A09780EA-FCEF-4A26-A3DD-2425D6A2D4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CCC1AD6C-D8C5-44AD-8FA5-924288165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D054957F-080F-4DF9-A899-43361639C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89A6C3-471B-42E0-B0E6-788555C095AF}" type="slidenum">
              <a:rPr lang="pt-BR" altLang="pt-BR" smtClean="0"/>
              <a:pPr/>
              <a:t>10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>
            <a:extLst>
              <a:ext uri="{FF2B5EF4-FFF2-40B4-BE49-F238E27FC236}">
                <a16:creationId xmlns:a16="http://schemas.microsoft.com/office/drawing/2014/main" id="{9AD5D78C-6547-40DD-84C8-88E389A0BA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ço Reservado para Anotações 2">
            <a:extLst>
              <a:ext uri="{FF2B5EF4-FFF2-40B4-BE49-F238E27FC236}">
                <a16:creationId xmlns:a16="http://schemas.microsoft.com/office/drawing/2014/main" id="{15D3D88C-D320-43D9-B387-ADD78CE65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Desenvolveram uma ferramenta...</a:t>
            </a:r>
          </a:p>
          <a:p>
            <a:r>
              <a:rPr lang="pt-BR" altLang="pt-BR">
                <a:latin typeface="Arial" panose="020B0604020202020204" pitchFamily="34" charset="0"/>
              </a:rPr>
              <a:t>Apresentaram aqui no TDC, cadastraram todos os participantes e nós fizemos nossas primeiras doações</a:t>
            </a:r>
          </a:p>
        </p:txBody>
      </p:sp>
      <p:sp>
        <p:nvSpPr>
          <p:cNvPr id="34820" name="Espaço Reservado para Número de Slide 3">
            <a:extLst>
              <a:ext uri="{FF2B5EF4-FFF2-40B4-BE49-F238E27FC236}">
                <a16:creationId xmlns:a16="http://schemas.microsoft.com/office/drawing/2014/main" id="{AC24CA71-6476-4E8F-AEC9-0AB8A8218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4EC150-40F2-440D-9EE4-3F9FF71709D7}" type="slidenum">
              <a:rPr lang="pt-BR" altLang="pt-BR" smtClean="0"/>
              <a:pPr/>
              <a:t>11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>
            <a:extLst>
              <a:ext uri="{FF2B5EF4-FFF2-40B4-BE49-F238E27FC236}">
                <a16:creationId xmlns:a16="http://schemas.microsoft.com/office/drawing/2014/main" id="{1AA0A48E-FEE6-4529-9BD9-1FE33F298B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Espaço Reservado para Anotações 2">
            <a:extLst>
              <a:ext uri="{FF2B5EF4-FFF2-40B4-BE49-F238E27FC236}">
                <a16:creationId xmlns:a16="http://schemas.microsoft.com/office/drawing/2014/main" id="{0E401CAA-BA1D-4D59-868B-32B51FA74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indent="-342900">
              <a:spcBef>
                <a:spcPts val="563"/>
              </a:spcBef>
              <a:buClr>
                <a:srgbClr val="000000"/>
              </a:buClr>
              <a:buFontTx/>
              <a:buChar char="•"/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Motivação intrínseca, é aquela que só depende do indivíduo, onde o cara valoriza o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Propósito,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Indepedencia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Ordem</a:t>
            </a:r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868" name="Espaço Reservado para Número de Slide 3">
            <a:extLst>
              <a:ext uri="{FF2B5EF4-FFF2-40B4-BE49-F238E27FC236}">
                <a16:creationId xmlns:a16="http://schemas.microsoft.com/office/drawing/2014/main" id="{364CB080-39EB-49B8-9ED0-37A98182A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84C3B2-2232-4B67-9FC6-8D517DD1B0A5}" type="slidenum">
              <a:rPr lang="pt-BR" altLang="pt-BR" smtClean="0"/>
              <a:pPr/>
              <a:t>12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>
            <a:extLst>
              <a:ext uri="{FF2B5EF4-FFF2-40B4-BE49-F238E27FC236}">
                <a16:creationId xmlns:a16="http://schemas.microsoft.com/office/drawing/2014/main" id="{45D6214D-85A5-4840-AE4D-09156646EC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Espaço Reservado para Anotações 2">
            <a:extLst>
              <a:ext uri="{FF2B5EF4-FFF2-40B4-BE49-F238E27FC236}">
                <a16:creationId xmlns:a16="http://schemas.microsoft.com/office/drawing/2014/main" id="{AEDB7596-4651-4B6F-9CAD-CA4A9AF6D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O Rech reconhece o trabalho Rafael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O Rafael reconhece o trabalho do Paulo etc...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Moedas recebidas da empresa, moedas recebidas dos reconhecimentos</a:t>
            </a:r>
          </a:p>
        </p:txBody>
      </p:sp>
      <p:sp>
        <p:nvSpPr>
          <p:cNvPr id="38916" name="Espaço Reservado para Número de Slide 3">
            <a:extLst>
              <a:ext uri="{FF2B5EF4-FFF2-40B4-BE49-F238E27FC236}">
                <a16:creationId xmlns:a16="http://schemas.microsoft.com/office/drawing/2014/main" id="{5BE8246F-DDA5-4449-A1CA-4A1962CAF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91AF235-803A-46A8-B105-FBAFD802AB6A}" type="slidenum">
              <a:rPr lang="pt-BR" altLang="pt-BR" smtClean="0"/>
              <a:pPr/>
              <a:t>13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>
            <a:extLst>
              <a:ext uri="{FF2B5EF4-FFF2-40B4-BE49-F238E27FC236}">
                <a16:creationId xmlns:a16="http://schemas.microsoft.com/office/drawing/2014/main" id="{60F6958E-FC48-486F-81F2-1CE486774E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>
            <a:extLst>
              <a:ext uri="{FF2B5EF4-FFF2-40B4-BE49-F238E27FC236}">
                <a16:creationId xmlns:a16="http://schemas.microsoft.com/office/drawing/2014/main" id="{B5338FFA-F993-4A3F-B33C-4A3713865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Já posso resgatar...</a:t>
            </a:r>
          </a:p>
        </p:txBody>
      </p:sp>
      <p:sp>
        <p:nvSpPr>
          <p:cNvPr id="40964" name="Espaço Reservado para Número de Slide 3">
            <a:extLst>
              <a:ext uri="{FF2B5EF4-FFF2-40B4-BE49-F238E27FC236}">
                <a16:creationId xmlns:a16="http://schemas.microsoft.com/office/drawing/2014/main" id="{20678542-1332-4F4C-8991-8C870E89B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FB36C0F-7129-40EC-B008-C489CC59A62D}" type="slidenum">
              <a:rPr lang="pt-BR" altLang="pt-BR" smtClean="0"/>
              <a:pPr/>
              <a:t>14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>
            <a:extLst>
              <a:ext uri="{FF2B5EF4-FFF2-40B4-BE49-F238E27FC236}">
                <a16:creationId xmlns:a16="http://schemas.microsoft.com/office/drawing/2014/main" id="{D2FA5D8D-D059-4418-A24F-9276A6EF0E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Espaço Reservado para Anotações 2">
            <a:extLst>
              <a:ext uri="{FF2B5EF4-FFF2-40B4-BE49-F238E27FC236}">
                <a16:creationId xmlns:a16="http://schemas.microsoft.com/office/drawing/2014/main" id="{CF270D52-8E2B-4401-9EF9-5C1D3758B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indent="-342900">
              <a:spcBef>
                <a:spcPts val="563"/>
              </a:spcBef>
              <a:buClr>
                <a:srgbClr val="000000"/>
              </a:buClr>
              <a:buFontTx/>
              <a:buChar char="•"/>
            </a:pPr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012" name="Espaço Reservado para Número de Slide 3">
            <a:extLst>
              <a:ext uri="{FF2B5EF4-FFF2-40B4-BE49-F238E27FC236}">
                <a16:creationId xmlns:a16="http://schemas.microsoft.com/office/drawing/2014/main" id="{BA2ED9AD-3231-4EEE-8C17-8B296F0272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F71C28-08FF-43D7-9C0A-01A9D6B2FB2F}" type="slidenum">
              <a:rPr lang="pt-BR" altLang="pt-BR" smtClean="0"/>
              <a:pPr/>
              <a:t>15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>
            <a:extLst>
              <a:ext uri="{FF2B5EF4-FFF2-40B4-BE49-F238E27FC236}">
                <a16:creationId xmlns:a16="http://schemas.microsoft.com/office/drawing/2014/main" id="{E38F0F58-2257-4CBB-9987-2C9F16907E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ço Reservado para Anotações 2">
            <a:extLst>
              <a:ext uri="{FF2B5EF4-FFF2-40B4-BE49-F238E27FC236}">
                <a16:creationId xmlns:a16="http://schemas.microsoft.com/office/drawing/2014/main" id="{75F91042-A7FB-484C-860B-F2A4AA28F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indent="-342900">
              <a:spcBef>
                <a:spcPts val="563"/>
              </a:spcBef>
              <a:buClr>
                <a:srgbClr val="000000"/>
              </a:buClr>
              <a:buFontTx/>
              <a:buChar char="•"/>
            </a:pPr>
            <a:endParaRPr lang="pt-BR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108" name="Espaço Reservado para Número de Slide 3">
            <a:extLst>
              <a:ext uri="{FF2B5EF4-FFF2-40B4-BE49-F238E27FC236}">
                <a16:creationId xmlns:a16="http://schemas.microsoft.com/office/drawing/2014/main" id="{04E85ADC-2675-48EC-BB0D-0CE58F6B8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FA6599-4FDB-4941-9BD2-FECD87C13415}" type="slidenum">
              <a:rPr lang="pt-BR" altLang="pt-BR" smtClean="0"/>
              <a:pPr/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045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>
            <a:extLst>
              <a:ext uri="{FF2B5EF4-FFF2-40B4-BE49-F238E27FC236}">
                <a16:creationId xmlns:a16="http://schemas.microsoft.com/office/drawing/2014/main" id="{E38F0F58-2257-4CBB-9987-2C9F16907E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ço Reservado para Anotações 2">
            <a:extLst>
              <a:ext uri="{FF2B5EF4-FFF2-40B4-BE49-F238E27FC236}">
                <a16:creationId xmlns:a16="http://schemas.microsoft.com/office/drawing/2014/main" id="{75F91042-A7FB-484C-860B-F2A4AA28F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indent="-342900">
              <a:spcBef>
                <a:spcPts val="563"/>
              </a:spcBef>
              <a:buClr>
                <a:srgbClr val="000000"/>
              </a:buClr>
              <a:buFontTx/>
              <a:buChar char="•"/>
            </a:pPr>
            <a:endParaRPr lang="pt-BR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108" name="Espaço Reservado para Número de Slide 3">
            <a:extLst>
              <a:ext uri="{FF2B5EF4-FFF2-40B4-BE49-F238E27FC236}">
                <a16:creationId xmlns:a16="http://schemas.microsoft.com/office/drawing/2014/main" id="{04E85ADC-2675-48EC-BB0D-0CE58F6B8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FA6599-4FDB-4941-9BD2-FECD87C13415}" type="slidenum">
              <a:rPr lang="pt-BR" altLang="pt-BR" smtClean="0"/>
              <a:pPr/>
              <a:t>17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>
            <a:extLst>
              <a:ext uri="{FF2B5EF4-FFF2-40B4-BE49-F238E27FC236}">
                <a16:creationId xmlns:a16="http://schemas.microsoft.com/office/drawing/2014/main" id="{3F863950-7D0D-4FD8-AA76-14F0CBA545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Espaço Reservado para Anotações 2">
            <a:extLst>
              <a:ext uri="{FF2B5EF4-FFF2-40B4-BE49-F238E27FC236}">
                <a16:creationId xmlns:a16="http://schemas.microsoft.com/office/drawing/2014/main" id="{7976C367-6F82-44F4-92CC-573F1C9B0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Estávamos fazendo no mocó!</a:t>
            </a:r>
          </a:p>
        </p:txBody>
      </p:sp>
      <p:sp>
        <p:nvSpPr>
          <p:cNvPr id="49156" name="Espaço Reservado para Número de Slide 3">
            <a:extLst>
              <a:ext uri="{FF2B5EF4-FFF2-40B4-BE49-F238E27FC236}">
                <a16:creationId xmlns:a16="http://schemas.microsoft.com/office/drawing/2014/main" id="{8EC840BC-90FA-4E19-9D59-8169382AB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F97B6D-3B21-474C-9A88-C459A4741D78}" type="slidenum">
              <a:rPr lang="pt-BR" altLang="pt-BR" smtClean="0"/>
              <a:pPr/>
              <a:t>18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>
            <a:extLst>
              <a:ext uri="{FF2B5EF4-FFF2-40B4-BE49-F238E27FC236}">
                <a16:creationId xmlns:a16="http://schemas.microsoft.com/office/drawing/2014/main" id="{46FCDA59-DF88-44E5-AD83-3BFE56DA6E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Espaço Reservado para Anotações 2">
            <a:extLst>
              <a:ext uri="{FF2B5EF4-FFF2-40B4-BE49-F238E27FC236}">
                <a16:creationId xmlns:a16="http://schemas.microsoft.com/office/drawing/2014/main" id="{D5FC5C2B-48C5-4C18-865E-E7C8260FC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Piloto de um mês, já tínhamos algo palpável para apresentar e facilitar a aprovação...</a:t>
            </a:r>
          </a:p>
        </p:txBody>
      </p:sp>
      <p:sp>
        <p:nvSpPr>
          <p:cNvPr id="51204" name="Espaço Reservado para Número de Slide 3">
            <a:extLst>
              <a:ext uri="{FF2B5EF4-FFF2-40B4-BE49-F238E27FC236}">
                <a16:creationId xmlns:a16="http://schemas.microsoft.com/office/drawing/2014/main" id="{5989F87F-8240-4830-86EB-415DC2C90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DB7F0A-37F6-4C6C-88E7-46C7C6AA9E39}" type="slidenum">
              <a:rPr lang="pt-BR" altLang="pt-BR" smtClean="0"/>
              <a:pPr/>
              <a:t>19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>
            <a:extLst>
              <a:ext uri="{FF2B5EF4-FFF2-40B4-BE49-F238E27FC236}">
                <a16:creationId xmlns:a16="http://schemas.microsoft.com/office/drawing/2014/main" id="{A98DC3AC-F7CE-4DD2-B6BB-3897CA5598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Espaço Reservado para Anotações 2">
            <a:extLst>
              <a:ext uri="{FF2B5EF4-FFF2-40B4-BE49-F238E27FC236}">
                <a16:creationId xmlns:a16="http://schemas.microsoft.com/office/drawing/2014/main" id="{1A52C8CB-A3A0-4FAF-88D7-43E76949F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Nosso presidente gostou desde o primeiro momento!</a:t>
            </a:r>
          </a:p>
          <a:p>
            <a:r>
              <a:rPr lang="pt-BR" altLang="pt-BR" dirty="0">
                <a:latin typeface="Arial" panose="020B0604020202020204" pitchFamily="34" charset="0"/>
              </a:rPr>
              <a:t>Não é doação, é Reconhecimento!</a:t>
            </a:r>
          </a:p>
        </p:txBody>
      </p:sp>
      <p:sp>
        <p:nvSpPr>
          <p:cNvPr id="53252" name="Espaço Reservado para Número de Slide 3">
            <a:extLst>
              <a:ext uri="{FF2B5EF4-FFF2-40B4-BE49-F238E27FC236}">
                <a16:creationId xmlns:a16="http://schemas.microsoft.com/office/drawing/2014/main" id="{21A4FB53-BB5E-4E5C-BAC2-CC0F6E0D4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FE0F36-24F5-4150-9427-B2A660581113}" type="slidenum">
              <a:rPr lang="pt-BR" altLang="pt-BR" smtClean="0"/>
              <a:pPr/>
              <a:t>20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>
            <a:extLst>
              <a:ext uri="{FF2B5EF4-FFF2-40B4-BE49-F238E27FC236}">
                <a16:creationId xmlns:a16="http://schemas.microsoft.com/office/drawing/2014/main" id="{761280EF-490C-4D81-B94B-7590582C44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Espaço Reservado para Anotações 2">
            <a:extLst>
              <a:ext uri="{FF2B5EF4-FFF2-40B4-BE49-F238E27FC236}">
                <a16:creationId xmlns:a16="http://schemas.microsoft.com/office/drawing/2014/main" id="{CDBB3341-8835-4AB5-B23A-9A7E4311A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Prazo de 2 meses com 6 times</a:t>
            </a:r>
          </a:p>
        </p:txBody>
      </p:sp>
      <p:sp>
        <p:nvSpPr>
          <p:cNvPr id="55300" name="Espaço Reservado para Número de Slide 3">
            <a:extLst>
              <a:ext uri="{FF2B5EF4-FFF2-40B4-BE49-F238E27FC236}">
                <a16:creationId xmlns:a16="http://schemas.microsoft.com/office/drawing/2014/main" id="{6970B7D1-ED8B-4635-AAF7-7D74744DE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A8B1FB-AF5D-43C1-AB2D-DE9A3D8C549C}" type="slidenum">
              <a:rPr lang="pt-BR" altLang="pt-BR" smtClean="0"/>
              <a:pPr/>
              <a:t>21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>
            <a:extLst>
              <a:ext uri="{FF2B5EF4-FFF2-40B4-BE49-F238E27FC236}">
                <a16:creationId xmlns:a16="http://schemas.microsoft.com/office/drawing/2014/main" id="{D23A8FAF-5204-4167-92E7-0224B8CFD1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Espaço Reservado para Anotações 2">
            <a:extLst>
              <a:ext uri="{FF2B5EF4-FFF2-40B4-BE49-F238E27FC236}">
                <a16:creationId xmlns:a16="http://schemas.microsoft.com/office/drawing/2014/main" id="{239F372D-B6F7-4E83-8513-231421651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Conseguimos definir um orçamento para o projeto ;-)</a:t>
            </a:r>
          </a:p>
          <a:p>
            <a:endParaRPr lang="pt-BR" altLang="pt-BR" dirty="0">
              <a:latin typeface="Arial" panose="020B0604020202020204" pitchFamily="34" charset="0"/>
            </a:endParaRPr>
          </a:p>
        </p:txBody>
      </p:sp>
      <p:sp>
        <p:nvSpPr>
          <p:cNvPr id="59396" name="Espaço Reservado para Número de Slide 3">
            <a:extLst>
              <a:ext uri="{FF2B5EF4-FFF2-40B4-BE49-F238E27FC236}">
                <a16:creationId xmlns:a16="http://schemas.microsoft.com/office/drawing/2014/main" id="{5E45CEB2-B95A-4CBF-92EA-CCA74CBE5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2E53D2-1372-4C8F-B3F2-B78AD8866AD8}" type="slidenum">
              <a:rPr lang="pt-BR" altLang="pt-BR" smtClean="0"/>
              <a:pPr/>
              <a:t>22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>
            <a:extLst>
              <a:ext uri="{FF2B5EF4-FFF2-40B4-BE49-F238E27FC236}">
                <a16:creationId xmlns:a16="http://schemas.microsoft.com/office/drawing/2014/main" id="{9E0A3405-24F2-4153-A4F8-7D31568975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>
            <a:extLst>
              <a:ext uri="{FF2B5EF4-FFF2-40B4-BE49-F238E27FC236}">
                <a16:creationId xmlns:a16="http://schemas.microsoft.com/office/drawing/2014/main" id="{3EBD28C4-6208-47E1-AAC7-C1FFF89DE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Presidente decretou: Até o final do ano tem que tá rodando em toda a empresa...</a:t>
            </a:r>
          </a:p>
          <a:p>
            <a:r>
              <a:rPr lang="pt-BR" altLang="pt-BR">
                <a:latin typeface="Arial" panose="020B0604020202020204" pitchFamily="34" charset="0"/>
              </a:rPr>
              <a:t>A galera me parava nos corredores e perguntava: Quando que as moedinhas vão chegar na nossa área?</a:t>
            </a:r>
          </a:p>
          <a:p>
            <a:endParaRPr lang="pt-BR" altLang="pt-BR">
              <a:latin typeface="Arial" panose="020B0604020202020204" pitchFamily="34" charset="0"/>
            </a:endParaRPr>
          </a:p>
          <a:p>
            <a:r>
              <a:rPr lang="pt-BR" altLang="pt-BR">
                <a:latin typeface="Arial" panose="020B0604020202020204" pitchFamily="34" charset="0"/>
              </a:rPr>
              <a:t> Apresentamos pra todo mundo! Aproximadamente umas 25 repetições  apresentações para os 400 colaboradores</a:t>
            </a:r>
          </a:p>
        </p:txBody>
      </p:sp>
      <p:sp>
        <p:nvSpPr>
          <p:cNvPr id="75780" name="Espaço Reservado para Número de Slide 3">
            <a:extLst>
              <a:ext uri="{FF2B5EF4-FFF2-40B4-BE49-F238E27FC236}">
                <a16:creationId xmlns:a16="http://schemas.microsoft.com/office/drawing/2014/main" id="{766790A6-44BE-450B-9506-1FDD9BA95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30A5F6-C53E-4812-9EC1-1A88065E5B3D}" type="slidenum">
              <a:rPr lang="pt-BR" altLang="pt-BR" smtClean="0"/>
              <a:pPr/>
              <a:t>23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>
            <a:extLst>
              <a:ext uri="{FF2B5EF4-FFF2-40B4-BE49-F238E27FC236}">
                <a16:creationId xmlns:a16="http://schemas.microsoft.com/office/drawing/2014/main" id="{4843B81E-D40D-40F3-AF56-73F8780AA9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ço Reservado para Anotações 2">
            <a:extLst>
              <a:ext uri="{FF2B5EF4-FFF2-40B4-BE49-F238E27FC236}">
                <a16:creationId xmlns:a16="http://schemas.microsoft.com/office/drawing/2014/main" id="{142356D1-17BE-4213-A531-684AB0F7E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Time heter</a:t>
            </a:r>
          </a:p>
        </p:txBody>
      </p:sp>
      <p:sp>
        <p:nvSpPr>
          <p:cNvPr id="61444" name="Espaço Reservado para Número de Slide 3">
            <a:extLst>
              <a:ext uri="{FF2B5EF4-FFF2-40B4-BE49-F238E27FC236}">
                <a16:creationId xmlns:a16="http://schemas.microsoft.com/office/drawing/2014/main" id="{BCCD41B7-492F-47E3-9522-2813B13A6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BE47AD-9585-41E1-A604-8831EC50547C}" type="slidenum">
              <a:rPr lang="pt-BR" altLang="pt-BR" smtClean="0"/>
              <a:pPr/>
              <a:t>24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>
            <a:extLst>
              <a:ext uri="{FF2B5EF4-FFF2-40B4-BE49-F238E27FC236}">
                <a16:creationId xmlns:a16="http://schemas.microsoft.com/office/drawing/2014/main" id="{4F3F93BE-26EF-4DA7-A8F8-97799BED6F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>
            <a:extLst>
              <a:ext uri="{FF2B5EF4-FFF2-40B4-BE49-F238E27FC236}">
                <a16:creationId xmlns:a16="http://schemas.microsoft.com/office/drawing/2014/main" id="{21F21891-E1AB-43BF-98AA-526BD3C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Polly é um plugin de pesquisa nativa integrada ao Slack, que aumenta as taxas de participação em mais de 30% em comparação com pesquisas via e-mail ou baseadas na web. </a:t>
            </a:r>
          </a:p>
        </p:txBody>
      </p:sp>
      <p:sp>
        <p:nvSpPr>
          <p:cNvPr id="63492" name="Espaço Reservado para Número de Slide 3">
            <a:extLst>
              <a:ext uri="{FF2B5EF4-FFF2-40B4-BE49-F238E27FC236}">
                <a16:creationId xmlns:a16="http://schemas.microsoft.com/office/drawing/2014/main" id="{C1B42773-C847-41A4-9C47-DB41B04C2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D90979-ABB1-4FBC-B13B-91778217CEA4}" type="slidenum">
              <a:rPr lang="pt-BR" altLang="pt-BR" smtClean="0"/>
              <a:pPr/>
              <a:t>25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Imagem de Slide 1">
            <a:extLst>
              <a:ext uri="{FF2B5EF4-FFF2-40B4-BE49-F238E27FC236}">
                <a16:creationId xmlns:a16="http://schemas.microsoft.com/office/drawing/2014/main" id="{0E418955-63B2-44EA-8430-72FE730CDC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ço Reservado para Anotações 2">
            <a:extLst>
              <a:ext uri="{FF2B5EF4-FFF2-40B4-BE49-F238E27FC236}">
                <a16:creationId xmlns:a16="http://schemas.microsoft.com/office/drawing/2014/main" id="{77F8B685-511A-48F1-8992-804E1F275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 dirty="0">
                <a:latin typeface="Arial" panose="020B0604020202020204" pitchFamily="34" charset="0"/>
              </a:rPr>
              <a:t>Mesmo nós fazendo enquetes, ainda tinha recompensas que ficavam encalhadas</a:t>
            </a:r>
          </a:p>
        </p:txBody>
      </p:sp>
      <p:sp>
        <p:nvSpPr>
          <p:cNvPr id="69636" name="Espaço Reservado para Número de Slide 3">
            <a:extLst>
              <a:ext uri="{FF2B5EF4-FFF2-40B4-BE49-F238E27FC236}">
                <a16:creationId xmlns:a16="http://schemas.microsoft.com/office/drawing/2014/main" id="{2BCA220D-BB15-4621-90E3-A897EEC19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EF43EE6-6BF3-48FE-8D2C-0B910FA8BFA2}" type="slidenum">
              <a:rPr lang="pt-BR" altLang="pt-BR" smtClean="0"/>
              <a:pPr/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77953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>
            <a:extLst>
              <a:ext uri="{FF2B5EF4-FFF2-40B4-BE49-F238E27FC236}">
                <a16:creationId xmlns:a16="http://schemas.microsoft.com/office/drawing/2014/main" id="{2467445A-0C86-48D4-9E39-6559A2D16C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ço Reservado para Anotações 2">
            <a:extLst>
              <a:ext uri="{FF2B5EF4-FFF2-40B4-BE49-F238E27FC236}">
                <a16:creationId xmlns:a16="http://schemas.microsoft.com/office/drawing/2014/main" id="{EA21F325-F52E-4583-AC4B-73469FCF9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Polly é um plugin de pesquisa nativa integrada ao Slack, que aumenta as taxas de participação em mais de 30% em comparação com pesquisas via e-mail ou baseadas na web. </a:t>
            </a:r>
          </a:p>
        </p:txBody>
      </p:sp>
      <p:sp>
        <p:nvSpPr>
          <p:cNvPr id="71684" name="Espaço Reservado para Número de Slide 3">
            <a:extLst>
              <a:ext uri="{FF2B5EF4-FFF2-40B4-BE49-F238E27FC236}">
                <a16:creationId xmlns:a16="http://schemas.microsoft.com/office/drawing/2014/main" id="{5CA3C9D9-E598-438F-BD24-EF70374EE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966304-A5CC-452A-AE9A-F36AA111CD36}" type="slidenum">
              <a:rPr lang="pt-BR" altLang="pt-BR" smtClean="0"/>
              <a:pPr/>
              <a:t>27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Imagem de Slide 1">
            <a:extLst>
              <a:ext uri="{FF2B5EF4-FFF2-40B4-BE49-F238E27FC236}">
                <a16:creationId xmlns:a16="http://schemas.microsoft.com/office/drawing/2014/main" id="{4BC98009-1C15-4403-84B5-CD86F316A2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Espaço Reservado para Anotações 2">
            <a:extLst>
              <a:ext uri="{FF2B5EF4-FFF2-40B4-BE49-F238E27FC236}">
                <a16:creationId xmlns:a16="http://schemas.microsoft.com/office/drawing/2014/main" id="{E8E75116-90E2-4575-8A73-D14EF73B2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28650" lvl="1" indent="-171450">
              <a:buFontTx/>
              <a:buChar char="•"/>
            </a:pPr>
            <a:r>
              <a:rPr lang="pt-BR" altLang="pt-BR" i="1">
                <a:latin typeface="Arial" panose="020B0604020202020204" pitchFamily="34" charset="0"/>
              </a:rPr>
              <a:t>Doações que reconhecem Comportamentos de Liderança</a:t>
            </a:r>
            <a:endParaRPr lang="pt-BR" altLang="pt-BR">
              <a:latin typeface="Arial" panose="020B0604020202020204" pitchFamily="34" charset="0"/>
            </a:endParaRPr>
          </a:p>
          <a:p>
            <a:pPr marL="628650" lvl="1" indent="-171450">
              <a:buFontTx/>
              <a:buChar char="•"/>
            </a:pPr>
            <a:r>
              <a:rPr lang="pt-BR" altLang="pt-BR" i="1">
                <a:latin typeface="Arial" panose="020B0604020202020204" pitchFamily="34" charset="0"/>
              </a:rPr>
              <a:t>Doações que reconhecem o Compartilhamento de Conhecimento Intra Times e Extra Times</a:t>
            </a:r>
            <a:endParaRPr lang="pt-BR" altLang="pt-BR">
              <a:latin typeface="Arial" panose="020B0604020202020204" pitchFamily="34" charset="0"/>
            </a:endParaRPr>
          </a:p>
          <a:p>
            <a:pPr marL="628650" lvl="1" indent="-171450">
              <a:buFontTx/>
              <a:buChar char="•"/>
            </a:pPr>
            <a:r>
              <a:rPr lang="pt-BR" altLang="pt-BR" i="1">
                <a:latin typeface="Arial" panose="020B0604020202020204" pitchFamily="34" charset="0"/>
              </a:rPr>
              <a:t>Doações que reconhecem a Efetuação de Melhorias no Processo ou Produto</a:t>
            </a:r>
            <a:endParaRPr lang="pt-BR" altLang="pt-BR">
              <a:latin typeface="Arial" panose="020B0604020202020204" pitchFamily="34" charset="0"/>
            </a:endParaRPr>
          </a:p>
          <a:p>
            <a:pPr marL="628650" lvl="1" indent="-171450">
              <a:buFontTx/>
              <a:buChar char="•"/>
            </a:pPr>
            <a:r>
              <a:rPr lang="pt-BR" altLang="pt-BR" i="1">
                <a:latin typeface="Arial" panose="020B0604020202020204" pitchFamily="34" charset="0"/>
              </a:rPr>
              <a:t>Específico da Engenharia</a:t>
            </a:r>
            <a:endParaRPr lang="pt-BR" altLang="pt-BR">
              <a:latin typeface="Arial" panose="020B0604020202020204" pitchFamily="34" charset="0"/>
            </a:endParaRPr>
          </a:p>
          <a:p>
            <a:pPr marL="1085850" lvl="2" indent="-171450">
              <a:buFontTx/>
              <a:buChar char="•"/>
            </a:pPr>
            <a:r>
              <a:rPr lang="pt-BR" altLang="pt-BR" i="1">
                <a:latin typeface="Arial" panose="020B0604020202020204" pitchFamily="34" charset="0"/>
              </a:rPr>
              <a:t>Doações que reconhecem a criação de Componentes (backend e frontend) que possam ser usados pelos times</a:t>
            </a:r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73732" name="Espaço Reservado para Número de Slide 3">
            <a:extLst>
              <a:ext uri="{FF2B5EF4-FFF2-40B4-BE49-F238E27FC236}">
                <a16:creationId xmlns:a16="http://schemas.microsoft.com/office/drawing/2014/main" id="{E0CF1F12-4F78-440E-BE02-77DFE10D3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CC53D2-AA46-4DFF-B2EF-788021BB3445}" type="slidenum">
              <a:rPr lang="pt-BR" altLang="pt-BR" smtClean="0"/>
              <a:pPr/>
              <a:t>28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ço Reservado para Imagem de Slide 1">
            <a:extLst>
              <a:ext uri="{FF2B5EF4-FFF2-40B4-BE49-F238E27FC236}">
                <a16:creationId xmlns:a16="http://schemas.microsoft.com/office/drawing/2014/main" id="{08CE3169-B8D2-4FC7-B304-8BF51922F4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Espaço Reservado para Anotações 2">
            <a:extLst>
              <a:ext uri="{FF2B5EF4-FFF2-40B4-BE49-F238E27FC236}">
                <a16:creationId xmlns:a16="http://schemas.microsoft.com/office/drawing/2014/main" id="{409C2086-81AF-441C-9817-6AFA92E7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77828" name="Espaço Reservado para Número de Slide 3">
            <a:extLst>
              <a:ext uri="{FF2B5EF4-FFF2-40B4-BE49-F238E27FC236}">
                <a16:creationId xmlns:a16="http://schemas.microsoft.com/office/drawing/2014/main" id="{CD212058-E639-4CF6-9EB9-B45F855CB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9F67B22-5AA6-4DDD-BAD3-9DC9216DE418}" type="slidenum">
              <a:rPr lang="pt-BR" altLang="pt-BR" smtClean="0"/>
              <a:pPr/>
              <a:t>29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ço Reservado para Imagem de Slide 1">
            <a:extLst>
              <a:ext uri="{FF2B5EF4-FFF2-40B4-BE49-F238E27FC236}">
                <a16:creationId xmlns:a16="http://schemas.microsoft.com/office/drawing/2014/main" id="{9077C625-B91A-4BD7-97E8-049283C8C1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ço Reservado para Anotações 2">
            <a:extLst>
              <a:ext uri="{FF2B5EF4-FFF2-40B4-BE49-F238E27FC236}">
                <a16:creationId xmlns:a16="http://schemas.microsoft.com/office/drawing/2014/main" id="{B2B49AD0-8D6F-4B98-80F0-4892A83E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81924" name="Espaço Reservado para Número de Slide 3">
            <a:extLst>
              <a:ext uri="{FF2B5EF4-FFF2-40B4-BE49-F238E27FC236}">
                <a16:creationId xmlns:a16="http://schemas.microsoft.com/office/drawing/2014/main" id="{93374EF9-B979-4A83-9C00-B30DEA242B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B5B0CC-D014-4D41-8F17-DB00F50947E3}" type="slidenum">
              <a:rPr lang="pt-BR" altLang="pt-BR" smtClean="0"/>
              <a:pPr/>
              <a:t>30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ço Reservado para Imagem de Slide 1">
            <a:extLst>
              <a:ext uri="{FF2B5EF4-FFF2-40B4-BE49-F238E27FC236}">
                <a16:creationId xmlns:a16="http://schemas.microsoft.com/office/drawing/2014/main" id="{B8A83B3A-16F3-4447-BB2A-063CAD62F7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Espaço Reservado para Anotações 2">
            <a:extLst>
              <a:ext uri="{FF2B5EF4-FFF2-40B4-BE49-F238E27FC236}">
                <a16:creationId xmlns:a16="http://schemas.microsoft.com/office/drawing/2014/main" id="{381CCB3B-8238-48A9-A05D-FAA822B2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83972" name="Espaço Reservado para Número de Slide 3">
            <a:extLst>
              <a:ext uri="{FF2B5EF4-FFF2-40B4-BE49-F238E27FC236}">
                <a16:creationId xmlns:a16="http://schemas.microsoft.com/office/drawing/2014/main" id="{B40F2626-636E-4EC7-86A9-C12F1DB682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9FCBEB-42E9-4C59-8E42-87A007377EB0}" type="slidenum">
              <a:rPr lang="pt-BR" altLang="pt-BR" smtClean="0"/>
              <a:pPr/>
              <a:t>31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ço Reservado para Imagem de Slide 1">
            <a:extLst>
              <a:ext uri="{FF2B5EF4-FFF2-40B4-BE49-F238E27FC236}">
                <a16:creationId xmlns:a16="http://schemas.microsoft.com/office/drawing/2014/main" id="{EF12AB79-C841-47E7-B66A-A64EE132DC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Espaço Reservado para Anotações 2">
            <a:extLst>
              <a:ext uri="{FF2B5EF4-FFF2-40B4-BE49-F238E27FC236}">
                <a16:creationId xmlns:a16="http://schemas.microsoft.com/office/drawing/2014/main" id="{EBCF5D6A-203B-481E-83CB-ACA9BF476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Pedia pra galera </a:t>
            </a:r>
          </a:p>
        </p:txBody>
      </p:sp>
      <p:sp>
        <p:nvSpPr>
          <p:cNvPr id="86020" name="Espaço Reservado para Número de Slide 3">
            <a:extLst>
              <a:ext uri="{FF2B5EF4-FFF2-40B4-BE49-F238E27FC236}">
                <a16:creationId xmlns:a16="http://schemas.microsoft.com/office/drawing/2014/main" id="{2002D00E-33F2-4261-93AA-645331157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4D907C5-55C4-4286-9975-B79984CC015F}" type="slidenum">
              <a:rPr lang="pt-BR" altLang="pt-BR" smtClean="0"/>
              <a:pPr/>
              <a:t>32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ço Reservado para Imagem de Slide 1">
            <a:extLst>
              <a:ext uri="{FF2B5EF4-FFF2-40B4-BE49-F238E27FC236}">
                <a16:creationId xmlns:a16="http://schemas.microsoft.com/office/drawing/2014/main" id="{5CDA5306-F6D7-4DCE-B5E1-37C3DC645B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Espaço Reservado para Anotações 2">
            <a:extLst>
              <a:ext uri="{FF2B5EF4-FFF2-40B4-BE49-F238E27FC236}">
                <a16:creationId xmlns:a16="http://schemas.microsoft.com/office/drawing/2014/main" id="{9300B5AC-28A3-48F0-9681-CE1531539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88068" name="Espaço Reservado para Número de Slide 3">
            <a:extLst>
              <a:ext uri="{FF2B5EF4-FFF2-40B4-BE49-F238E27FC236}">
                <a16:creationId xmlns:a16="http://schemas.microsoft.com/office/drawing/2014/main" id="{09F60A98-5096-415D-90F9-F7F80A706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13E8B5D-4F56-418B-9FE1-3CEFDF6EC949}" type="slidenum">
              <a:rPr lang="pt-BR" altLang="pt-BR" smtClean="0"/>
              <a:pPr/>
              <a:t>33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Imagem de Slide 1">
            <a:extLst>
              <a:ext uri="{FF2B5EF4-FFF2-40B4-BE49-F238E27FC236}">
                <a16:creationId xmlns:a16="http://schemas.microsoft.com/office/drawing/2014/main" id="{31464C8C-B9E4-4316-A932-635CAEDE10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Espaço Reservado para Anotações 2">
            <a:extLst>
              <a:ext uri="{FF2B5EF4-FFF2-40B4-BE49-F238E27FC236}">
                <a16:creationId xmlns:a16="http://schemas.microsoft.com/office/drawing/2014/main" id="{9C982101-E51D-431F-B93F-49CD36FA7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90116" name="Espaço Reservado para Número de Slide 3">
            <a:extLst>
              <a:ext uri="{FF2B5EF4-FFF2-40B4-BE49-F238E27FC236}">
                <a16:creationId xmlns:a16="http://schemas.microsoft.com/office/drawing/2014/main" id="{6DCBF340-A4E8-4691-A470-746A3EBC9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2A13BE-0977-41EB-B2A6-7470938DFACB}" type="slidenum">
              <a:rPr lang="pt-BR" altLang="pt-BR" smtClean="0"/>
              <a:pPr/>
              <a:t>34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ço Reservado para Imagem de Slide 1">
            <a:extLst>
              <a:ext uri="{FF2B5EF4-FFF2-40B4-BE49-F238E27FC236}">
                <a16:creationId xmlns:a16="http://schemas.microsoft.com/office/drawing/2014/main" id="{D63236B5-D63B-4154-AD53-6594BA564A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Espaço Reservado para Anotações 2">
            <a:extLst>
              <a:ext uri="{FF2B5EF4-FFF2-40B4-BE49-F238E27FC236}">
                <a16:creationId xmlns:a16="http://schemas.microsoft.com/office/drawing/2014/main" id="{6F0819CE-4663-4A62-A546-AD906EF13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92164" name="Espaço Reservado para Número de Slide 3">
            <a:extLst>
              <a:ext uri="{FF2B5EF4-FFF2-40B4-BE49-F238E27FC236}">
                <a16:creationId xmlns:a16="http://schemas.microsoft.com/office/drawing/2014/main" id="{61961C37-2702-45CC-95D7-DB6F274F5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74935A1-3F61-4833-9C27-80A0420419E2}" type="slidenum">
              <a:rPr lang="pt-BR" altLang="pt-BR" smtClean="0"/>
              <a:pPr/>
              <a:t>35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ço Reservado para Imagem de Slide 1">
            <a:extLst>
              <a:ext uri="{FF2B5EF4-FFF2-40B4-BE49-F238E27FC236}">
                <a16:creationId xmlns:a16="http://schemas.microsoft.com/office/drawing/2014/main" id="{11A8312A-9897-4A87-89C3-5C5E7B3FE3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Espaço Reservado para Anotações 2">
            <a:extLst>
              <a:ext uri="{FF2B5EF4-FFF2-40B4-BE49-F238E27FC236}">
                <a16:creationId xmlns:a16="http://schemas.microsoft.com/office/drawing/2014/main" id="{D8F4394C-98D9-4BF8-9F8E-0F17D4E2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79876" name="Espaço Reservado para Número de Slide 3">
            <a:extLst>
              <a:ext uri="{FF2B5EF4-FFF2-40B4-BE49-F238E27FC236}">
                <a16:creationId xmlns:a16="http://schemas.microsoft.com/office/drawing/2014/main" id="{990E913D-6F76-4814-9FD6-CB1D57D19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8F3611-0DEF-46FE-A414-31A4485058D0}" type="slidenum">
              <a:rPr lang="pt-BR" altLang="pt-BR" smtClean="0"/>
              <a:pPr/>
              <a:t>36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ço Reservado para Imagem de Slide 1">
            <a:extLst>
              <a:ext uri="{FF2B5EF4-FFF2-40B4-BE49-F238E27FC236}">
                <a16:creationId xmlns:a16="http://schemas.microsoft.com/office/drawing/2014/main" id="{11A8312A-9897-4A87-89C3-5C5E7B3FE3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Espaço Reservado para Anotações 2">
            <a:extLst>
              <a:ext uri="{FF2B5EF4-FFF2-40B4-BE49-F238E27FC236}">
                <a16:creationId xmlns:a16="http://schemas.microsoft.com/office/drawing/2014/main" id="{D8F4394C-98D9-4BF8-9F8E-0F17D4E2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79876" name="Espaço Reservado para Número de Slide 3">
            <a:extLst>
              <a:ext uri="{FF2B5EF4-FFF2-40B4-BE49-F238E27FC236}">
                <a16:creationId xmlns:a16="http://schemas.microsoft.com/office/drawing/2014/main" id="{990E913D-6F76-4814-9FD6-CB1D57D19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8F3611-0DEF-46FE-A414-31A4485058D0}" type="slidenum">
              <a:rPr lang="pt-BR" altLang="pt-BR" smtClean="0"/>
              <a:pPr/>
              <a:t>37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14143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ço Reservado para Imagem de Slide 1">
            <a:extLst>
              <a:ext uri="{FF2B5EF4-FFF2-40B4-BE49-F238E27FC236}">
                <a16:creationId xmlns:a16="http://schemas.microsoft.com/office/drawing/2014/main" id="{11A8312A-9897-4A87-89C3-5C5E7B3FE3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Espaço Reservado para Anotações 2">
            <a:extLst>
              <a:ext uri="{FF2B5EF4-FFF2-40B4-BE49-F238E27FC236}">
                <a16:creationId xmlns:a16="http://schemas.microsoft.com/office/drawing/2014/main" id="{D8F4394C-98D9-4BF8-9F8E-0F17D4E2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79876" name="Espaço Reservado para Número de Slide 3">
            <a:extLst>
              <a:ext uri="{FF2B5EF4-FFF2-40B4-BE49-F238E27FC236}">
                <a16:creationId xmlns:a16="http://schemas.microsoft.com/office/drawing/2014/main" id="{990E913D-6F76-4814-9FD6-CB1D57D19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8F3611-0DEF-46FE-A414-31A4485058D0}" type="slidenum">
              <a:rPr lang="pt-BR" altLang="pt-BR" smtClean="0"/>
              <a:pPr/>
              <a:t>38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68584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ço Reservado para Imagem de Slide 1">
            <a:extLst>
              <a:ext uri="{FF2B5EF4-FFF2-40B4-BE49-F238E27FC236}">
                <a16:creationId xmlns:a16="http://schemas.microsoft.com/office/drawing/2014/main" id="{11A8312A-9897-4A87-89C3-5C5E7B3FE3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Espaço Reservado para Anotações 2">
            <a:extLst>
              <a:ext uri="{FF2B5EF4-FFF2-40B4-BE49-F238E27FC236}">
                <a16:creationId xmlns:a16="http://schemas.microsoft.com/office/drawing/2014/main" id="{D8F4394C-98D9-4BF8-9F8E-0F17D4E2C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79876" name="Espaço Reservado para Número de Slide 3">
            <a:extLst>
              <a:ext uri="{FF2B5EF4-FFF2-40B4-BE49-F238E27FC236}">
                <a16:creationId xmlns:a16="http://schemas.microsoft.com/office/drawing/2014/main" id="{990E913D-6F76-4814-9FD6-CB1D57D19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8F3611-0DEF-46FE-A414-31A4485058D0}" type="slidenum">
              <a:rPr lang="pt-BR" altLang="pt-BR" smtClean="0"/>
              <a:pPr/>
              <a:t>39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14166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Espaço Reservado para Imagem de Slide 1">
            <a:extLst>
              <a:ext uri="{FF2B5EF4-FFF2-40B4-BE49-F238E27FC236}">
                <a16:creationId xmlns:a16="http://schemas.microsoft.com/office/drawing/2014/main" id="{78591E3A-A2A9-48F2-8DDF-22E9A49B9E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Espaço Reservado para Anotações 2">
            <a:extLst>
              <a:ext uri="{FF2B5EF4-FFF2-40B4-BE49-F238E27FC236}">
                <a16:creationId xmlns:a16="http://schemas.microsoft.com/office/drawing/2014/main" id="{2E1A25D0-112B-42F9-9C82-209F09297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Quem nunca ouviu falar sobre Merit Money?</a:t>
            </a:r>
          </a:p>
          <a:p>
            <a:r>
              <a:rPr lang="pt-BR" altLang="pt-BR">
                <a:latin typeface="Arial" panose="020B0604020202020204" pitchFamily="34" charset="0"/>
              </a:rPr>
              <a:t>Mas ele resolve o que?</a:t>
            </a:r>
          </a:p>
        </p:txBody>
      </p:sp>
      <p:sp>
        <p:nvSpPr>
          <p:cNvPr id="96260" name="Espaço Reservado para Número de Slide 3">
            <a:extLst>
              <a:ext uri="{FF2B5EF4-FFF2-40B4-BE49-F238E27FC236}">
                <a16:creationId xmlns:a16="http://schemas.microsoft.com/office/drawing/2014/main" id="{7BA978D1-A235-4411-B58E-E8D39AF7A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F20DA2-CA9B-4CC3-BB1B-EE3C9AD88148}" type="slidenum">
              <a:rPr lang="pt-BR" altLang="pt-BR" smtClean="0"/>
              <a:pPr/>
              <a:t>40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>
            <a:extLst>
              <a:ext uri="{FF2B5EF4-FFF2-40B4-BE49-F238E27FC236}">
                <a16:creationId xmlns:a16="http://schemas.microsoft.com/office/drawing/2014/main" id="{366F90F3-7D8B-4F23-B115-6B4BD8977C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Espaço Reservado para Anotações 2">
            <a:extLst>
              <a:ext uri="{FF2B5EF4-FFF2-40B4-BE49-F238E27FC236}">
                <a16:creationId xmlns:a16="http://schemas.microsoft.com/office/drawing/2014/main" id="{7D95D93C-8C38-4A83-A1D5-481BDA00D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altLang="pt-BR">
                <a:latin typeface="Arial" panose="020B0604020202020204" pitchFamily="34" charset="0"/>
              </a:rPr>
              <a:t>Meu nome é Alexandre Rech e pretendo compartilhar a nossa experiencia na utilização do Merit Money na empresa onde eu trabalho.</a:t>
            </a:r>
          </a:p>
        </p:txBody>
      </p:sp>
      <p:sp>
        <p:nvSpPr>
          <p:cNvPr id="17412" name="Espaço Reservado para Número de Slide 3">
            <a:extLst>
              <a:ext uri="{FF2B5EF4-FFF2-40B4-BE49-F238E27FC236}">
                <a16:creationId xmlns:a16="http://schemas.microsoft.com/office/drawing/2014/main" id="{E4A0780A-47AA-48CE-B216-C4D5D5E9C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1FC1C2-322E-4786-A88C-6C9928F50DD8}" type="slidenum">
              <a:rPr lang="pt-BR" altLang="pt-BR" smtClean="0"/>
              <a:pPr/>
              <a:t>41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492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B58E95C2-1AD7-4A17-A129-A831B14D8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5" name="Group 59">
            <a:extLst>
              <a:ext uri="{FF2B5EF4-FFF2-40B4-BE49-F238E27FC236}">
                <a16:creationId xmlns:a16="http://schemas.microsoft.com/office/drawing/2014/main" id="{0116267B-7450-4E5F-AB7A-4C223DCB5E3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5E239A97-4527-425D-9D06-51625521B4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2CB3DED3-D423-4D95-8E69-9AF853A811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B41F1433-B6EF-4D70-BFE8-86146617E6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10CBEA8B-E20F-4C63-AB30-C106A59104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C9A81F02-2E55-4403-8E15-D1F20EE8BE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51790D13-21DD-4A65-8497-E2B712E417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564CB651-2F86-4D2A-B3C1-749C2F54B9E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A8455C9D-0921-40A6-A983-1D864CFAA3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35728AD6-7147-445A-B345-0970872243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C700FF0E-6EDE-400B-B264-BDD300F316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987FD8F-C5CA-427C-A72C-243C06529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5DB073CF-0217-4EBB-93C2-CD40D5E73B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95AAFC57-7114-4516-9019-400D51780A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5A2EA937-741F-454F-B34E-859D1FE6C7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484188"/>
            <a:ext cx="3819525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684213" y="2950369"/>
            <a:ext cx="7772400" cy="4524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/>
              <a:t>Click to edit Master title style</a:t>
            </a:r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1371600" y="3489723"/>
            <a:ext cx="6400800" cy="739378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pt-B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74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7864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12388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0826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1" y="1168004"/>
            <a:ext cx="4244975" cy="34016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2122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0945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09812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2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1505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6513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8742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9" y="361950"/>
            <a:ext cx="2160587" cy="42076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6" y="361950"/>
            <a:ext cx="6329363" cy="420766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48340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B9F5E2-8787-4E4C-8375-9AD2C07B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8C7D4C2-5A91-4329-B22E-06EAFDA9EFC3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A5E820-9CFB-4321-8E05-984D1F89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B8054B-4856-48F2-B727-62B4FFC9D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C5D3E4C-9B90-4012-B7CE-5CFBEEEA70F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6682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0574A3-B2B7-451E-A139-3FC78E46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F95690-AFEE-4D88-BB04-586C04C23F39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AF83B4-5729-42D2-B587-03971EF5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AE02B0-CD09-4EA0-9FBE-4242C02A1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38AAB88-5806-49CF-8904-959FF3E2323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73524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AAAC52-7AC5-4E95-90A3-5CC8F980E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F6C04E-D207-4AB0-A51A-94B6491E5212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8EE17F-077D-4A07-86CA-13426A49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8880C5-DAAB-46EA-B910-96B89983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EC736FC-7044-4308-8D13-CD230578F03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9399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0125BD-B8B3-4359-8052-16A96DB0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80AAFC-7FE6-49AB-BD48-F7F5A521BAEB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58F41D-3AE5-4BDF-8D34-94B8D76C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4F8986-A32C-4DAF-BE42-342C887DD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260C94B-5B4E-47DA-B0A1-A3A79EAD69B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9043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19FBFC2-F3BF-46E3-917F-FAC6D133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A51DA6-A473-48A5-AD9E-2861DD2614FA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25D40BD-C334-461E-9B8E-A4675F630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9098A9F-16E3-41F2-B4A9-1D89C5E1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9132482-091B-4602-BF87-7DE9D416B82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1002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8CD92F-1F96-4A5A-A1C9-036246C5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8F22A1-32FA-4BDA-8DD7-A8B4D1764A88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937F554-6017-48FC-B72F-F58DD1E8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3D892C-24BB-4EFC-8CB8-B99739D1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5207093-9E33-41A9-9805-5EF9B061D41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022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1B537C-41A4-4D7B-A02A-05F3AA8CE6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5A92EBA-B971-4981-95B5-41099254422D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CEE4FB-DA7B-40D1-A35D-1481BBA0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F331F8-D417-414D-B863-3E02365D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D11E2AB-7F6E-492D-9913-8969B99119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6285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7B9870-B248-47D9-8771-444557C1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4C96E2-3E15-4100-AFEF-DDDA1D2DFB7A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609D6E-B8F6-4228-ACA4-CEF80D7D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BDE3E4-3EAC-4766-AEE6-60C820085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D023201-11DA-4AF4-834E-65C465E32A8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1196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01ED1B-AB7E-4FBD-A9C0-6BF80264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75A705-6208-4658-A2E8-E78790A6626D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8F1850-37DF-4608-83BD-50B070FA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36E6CE-85DB-4C41-B829-78C861B84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F20205A-BA6F-474D-8BB4-9ADCBB4D71B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6638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328F57-F353-45C8-8326-6A25B4B9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F68218-834F-43A4-8303-3D24BB6C796F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8BB117-EFD1-4002-B657-4CE64CD5D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2E3602-0CD8-4C56-9C95-37927EF9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ABE4A91-8AC2-4791-985C-E06D343BEFF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0701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ADB3B1-7EBD-40D2-9472-8851A6277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EA6E57-BE64-4534-9184-5616CE105A83}" type="datetimeFigureOut">
              <a:rPr lang="pt-BR"/>
              <a:pPr>
                <a:defRPr/>
              </a:pPr>
              <a:t>03/12/2019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05C18F-8513-4912-9D19-88EA890E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3535D7-6214-474B-A8C4-BD6200F9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305AC57-476C-4D08-BC7D-D545EE7BC9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760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BA55C43D-DA70-4B3A-9195-9A564C4496B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949A0F27-5DCD-4ACC-8728-71A1CD2C30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0825" y="1168400"/>
            <a:ext cx="864235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A0928529-8E94-4671-8DC7-15BB7A37B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875213"/>
            <a:ext cx="3995737" cy="30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>
                <a:srgbClr val="FFFFFF"/>
              </a:buClr>
              <a:defRPr/>
            </a:pPr>
            <a:r>
              <a:rPr lang="pt-BR" sz="14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Globalcode – O</a:t>
            </a:r>
            <a:r>
              <a:rPr lang="pt-BR" sz="1400">
                <a:solidFill>
                  <a:srgbClr val="FFFFFF"/>
                </a:solidFill>
                <a:latin typeface="EurostileT" pitchFamily="2" charset="0"/>
                <a:cs typeface="Arial" charset="0"/>
              </a:rPr>
              <a:t>pen4education</a:t>
            </a:r>
          </a:p>
        </p:txBody>
      </p:sp>
      <p:grpSp>
        <p:nvGrpSpPr>
          <p:cNvPr id="1029" name="Group 56">
            <a:extLst>
              <a:ext uri="{FF2B5EF4-FFF2-40B4-BE49-F238E27FC236}">
                <a16:creationId xmlns:a16="http://schemas.microsoft.com/office/drawing/2014/main" id="{6E7AD21C-FE08-4483-BD9C-BE7F1C7F27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50350" cy="215900"/>
            <a:chOff x="0" y="0"/>
            <a:chExt cx="5764" cy="181"/>
          </a:xfrm>
        </p:grpSpPr>
        <p:sp>
          <p:nvSpPr>
            <p:cNvPr id="1038" name="Rectangle 57">
              <a:extLst>
                <a:ext uri="{FF2B5EF4-FFF2-40B4-BE49-F238E27FC236}">
                  <a16:creationId xmlns:a16="http://schemas.microsoft.com/office/drawing/2014/main" id="{248102F8-EA27-48BA-8F8E-5E65DCDF34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9" name="Rectangle 58">
              <a:extLst>
                <a:ext uri="{FF2B5EF4-FFF2-40B4-BE49-F238E27FC236}">
                  <a16:creationId xmlns:a16="http://schemas.microsoft.com/office/drawing/2014/main" id="{756825C2-68C7-4F17-8DFC-8A701DBE63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040" name="Rectangle 59">
              <a:extLst>
                <a:ext uri="{FF2B5EF4-FFF2-40B4-BE49-F238E27FC236}">
                  <a16:creationId xmlns:a16="http://schemas.microsoft.com/office/drawing/2014/main" id="{13338635-B724-45B8-B89F-3FD6F0F238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1" name="Rectangle 60">
              <a:extLst>
                <a:ext uri="{FF2B5EF4-FFF2-40B4-BE49-F238E27FC236}">
                  <a16:creationId xmlns:a16="http://schemas.microsoft.com/office/drawing/2014/main" id="{0B0ACF66-8E51-46C3-92D9-2F8F2FFACE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2" name="Rectangle 61">
              <a:extLst>
                <a:ext uri="{FF2B5EF4-FFF2-40B4-BE49-F238E27FC236}">
                  <a16:creationId xmlns:a16="http://schemas.microsoft.com/office/drawing/2014/main" id="{23EF9700-848A-4B63-8734-445A4A4150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43" name="Rectangle 62">
              <a:extLst>
                <a:ext uri="{FF2B5EF4-FFF2-40B4-BE49-F238E27FC236}">
                  <a16:creationId xmlns:a16="http://schemas.microsoft.com/office/drawing/2014/main" id="{98743EA1-5802-4B1B-A67F-0E2CDE6359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grpSp>
        <p:nvGrpSpPr>
          <p:cNvPr id="1030" name="Group 63">
            <a:extLst>
              <a:ext uri="{FF2B5EF4-FFF2-40B4-BE49-F238E27FC236}">
                <a16:creationId xmlns:a16="http://schemas.microsoft.com/office/drawing/2014/main" id="{C3ECD3AD-87FA-48CF-9937-CC18B729C3F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5056188"/>
            <a:ext cx="9150350" cy="87312"/>
            <a:chOff x="0" y="0"/>
            <a:chExt cx="5764" cy="181"/>
          </a:xfrm>
        </p:grpSpPr>
        <p:sp>
          <p:nvSpPr>
            <p:cNvPr id="1032" name="Rectangle 64">
              <a:extLst>
                <a:ext uri="{FF2B5EF4-FFF2-40B4-BE49-F238E27FC236}">
                  <a16:creationId xmlns:a16="http://schemas.microsoft.com/office/drawing/2014/main" id="{F10EDA38-7FD1-4D98-B7D5-5DB18D9BC4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3" name="Rectangle 65">
              <a:extLst>
                <a:ext uri="{FF2B5EF4-FFF2-40B4-BE49-F238E27FC236}">
                  <a16:creationId xmlns:a16="http://schemas.microsoft.com/office/drawing/2014/main" id="{0B7FD18E-1FA8-46BC-8EC7-6EE084DC96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altLang="pt-BR"/>
                <a:t> </a:t>
              </a:r>
            </a:p>
          </p:txBody>
        </p:sp>
        <p:sp>
          <p:nvSpPr>
            <p:cNvPr id="1034" name="Rectangle 66">
              <a:extLst>
                <a:ext uri="{FF2B5EF4-FFF2-40B4-BE49-F238E27FC236}">
                  <a16:creationId xmlns:a16="http://schemas.microsoft.com/office/drawing/2014/main" id="{50E4487E-67A1-45D0-B075-97A91B50E4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5" name="Rectangle 67">
              <a:extLst>
                <a:ext uri="{FF2B5EF4-FFF2-40B4-BE49-F238E27FC236}">
                  <a16:creationId xmlns:a16="http://schemas.microsoft.com/office/drawing/2014/main" id="{4272F7BF-0B3D-4036-B91E-1113036C71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6" name="Rectangle 68">
              <a:extLst>
                <a:ext uri="{FF2B5EF4-FFF2-40B4-BE49-F238E27FC236}">
                  <a16:creationId xmlns:a16="http://schemas.microsoft.com/office/drawing/2014/main" id="{4ECDAAA2-5AC0-41B6-8970-EC0FFBD4F4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  <p:sp>
          <p:nvSpPr>
            <p:cNvPr id="1037" name="Rectangle 69">
              <a:extLst>
                <a:ext uri="{FF2B5EF4-FFF2-40B4-BE49-F238E27FC236}">
                  <a16:creationId xmlns:a16="http://schemas.microsoft.com/office/drawing/2014/main" id="{BBFCFC61-FDE1-4B5D-A5C9-A1A579E2F4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/>
            </a:p>
          </p:txBody>
        </p:sp>
      </p:grpSp>
      <p:pic>
        <p:nvPicPr>
          <p:cNvPr id="1031" name="Picture 21" descr="I:\TDC2017\Logos\TDC2017\logo-tdc-horizontal-A4.emf">
            <a:extLst>
              <a:ext uri="{FF2B5EF4-FFF2-40B4-BE49-F238E27FC236}">
                <a16:creationId xmlns:a16="http://schemas.microsoft.com/office/drawing/2014/main" id="{E7D12ACE-7188-4C1B-AEBF-6E5EE2C5C4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87338"/>
            <a:ext cx="24765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4"/>
        </a:buBlip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fi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7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28.png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jpeg"/><Relationship Id="rId4" Type="http://schemas.openxmlformats.org/officeDocument/2006/relationships/image" Target="../media/image28.png"/><Relationship Id="rId9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4B384B-43AC-4F06-8F19-F97D3F41F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179762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/>
              <a:t>+400 pessoas sendo reconhecidas com </a:t>
            </a:r>
            <a:r>
              <a:rPr lang="pt-BR" altLang="pt-BR" b="1" dirty="0" err="1"/>
              <a:t>Merit</a:t>
            </a:r>
            <a:r>
              <a:rPr lang="pt-BR" altLang="pt-BR" b="1" dirty="0"/>
              <a:t> Money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E9F1EF6-86C3-4C3A-BB58-05D8FABF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2100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000" b="1" dirty="0"/>
              <a:t>Alexandre Rech</a:t>
            </a:r>
          </a:p>
        </p:txBody>
      </p:sp>
      <p:sp>
        <p:nvSpPr>
          <p:cNvPr id="16388" name="Text Box 18">
            <a:extLst>
              <a:ext uri="{FF2B5EF4-FFF2-40B4-BE49-F238E27FC236}">
                <a16:creationId xmlns:a16="http://schemas.microsoft.com/office/drawing/2014/main" id="{9BB22276-CD62-4657-9394-92B286A41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84688"/>
            <a:ext cx="7848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/>
              <a:t>Gerente de Melhoria Contínua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BD0CA29-BD96-495E-9FD9-09F09039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9725"/>
            <a:ext cx="5689600" cy="698500"/>
          </a:xfrm>
        </p:spPr>
        <p:txBody>
          <a:bodyPr/>
          <a:lstStyle/>
          <a:p>
            <a:r>
              <a:rPr lang="pt-BR" altLang="pt-BR" sz="2400" b="1"/>
              <a:t>Agenda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02D7660D-213D-49AA-BEA7-3F2321664280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3D392D7E-9DDF-48C2-B8D7-E751E598F347}"/>
              </a:ext>
            </a:extLst>
          </p:cNvPr>
          <p:cNvSpPr/>
          <p:nvPr/>
        </p:nvSpPr>
        <p:spPr>
          <a:xfrm>
            <a:off x="401569" y="2184013"/>
            <a:ext cx="1888494" cy="657804"/>
          </a:xfrm>
          <a:custGeom>
            <a:avLst/>
            <a:gdLst>
              <a:gd name="connsiteX0" fmla="*/ 0 w 1888494"/>
              <a:gd name="connsiteY0" fmla="*/ 0 h 657804"/>
              <a:gd name="connsiteX1" fmla="*/ 1888494 w 1888494"/>
              <a:gd name="connsiteY1" fmla="*/ 0 h 657804"/>
              <a:gd name="connsiteX2" fmla="*/ 1888494 w 1888494"/>
              <a:gd name="connsiteY2" fmla="*/ 657804 h 657804"/>
              <a:gd name="connsiteX3" fmla="*/ 0 w 1888494"/>
              <a:gd name="connsiteY3" fmla="*/ 657804 h 657804"/>
              <a:gd name="connsiteX4" fmla="*/ 0 w 1888494"/>
              <a:gd name="connsiteY4" fmla="*/ 0 h 6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657804">
                <a:moveTo>
                  <a:pt x="0" y="0"/>
                </a:moveTo>
                <a:lnTo>
                  <a:pt x="1888494" y="0"/>
                </a:lnTo>
                <a:lnTo>
                  <a:pt x="1888494" y="657804"/>
                </a:lnTo>
                <a:lnTo>
                  <a:pt x="0" y="657804"/>
                </a:lnTo>
                <a:lnTo>
                  <a:pt x="0" y="0"/>
                </a:lnTo>
                <a:close/>
              </a:path>
            </a:pathLst>
          </a:custGeom>
          <a:solidFill>
            <a:srgbClr val="009949"/>
          </a:solid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900" kern="1200"/>
              <a:t>Apresentações</a:t>
            </a:r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42AE783A-C5AD-4C65-9283-5FCCE3EF54AE}"/>
              </a:ext>
            </a:extLst>
          </p:cNvPr>
          <p:cNvSpPr/>
          <p:nvPr/>
        </p:nvSpPr>
        <p:spPr>
          <a:xfrm>
            <a:off x="401569" y="2859782"/>
            <a:ext cx="1888494" cy="1722564"/>
          </a:xfrm>
          <a:custGeom>
            <a:avLst/>
            <a:gdLst>
              <a:gd name="connsiteX0" fmla="*/ 0 w 1888494"/>
              <a:gd name="connsiteY0" fmla="*/ 0 h 1362549"/>
              <a:gd name="connsiteX1" fmla="*/ 1888494 w 1888494"/>
              <a:gd name="connsiteY1" fmla="*/ 0 h 1362549"/>
              <a:gd name="connsiteX2" fmla="*/ 1888494 w 1888494"/>
              <a:gd name="connsiteY2" fmla="*/ 1362549 h 1362549"/>
              <a:gd name="connsiteX3" fmla="*/ 0 w 1888494"/>
              <a:gd name="connsiteY3" fmla="*/ 1362549 h 1362549"/>
              <a:gd name="connsiteX4" fmla="*/ 0 w 1888494"/>
              <a:gd name="connsiteY4" fmla="*/ 0 h 13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1362549">
                <a:moveTo>
                  <a:pt x="0" y="0"/>
                </a:moveTo>
                <a:lnTo>
                  <a:pt x="1888494" y="0"/>
                </a:lnTo>
                <a:lnTo>
                  <a:pt x="1888494" y="1362549"/>
                </a:lnTo>
                <a:lnTo>
                  <a:pt x="0" y="13625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4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Vocês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Eu e a Empresa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Reconhecimento é importante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 err="1"/>
              <a:t>Merit</a:t>
            </a:r>
            <a:r>
              <a:rPr lang="pt-BR" sz="1400" kern="1200" dirty="0"/>
              <a:t> Money</a:t>
            </a:r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4B63AFC6-FCCD-4E25-8B50-D4AA76A4549E}"/>
              </a:ext>
            </a:extLst>
          </p:cNvPr>
          <p:cNvSpPr/>
          <p:nvPr/>
        </p:nvSpPr>
        <p:spPr>
          <a:xfrm>
            <a:off x="2554452" y="2184013"/>
            <a:ext cx="1888494" cy="657804"/>
          </a:xfrm>
          <a:custGeom>
            <a:avLst/>
            <a:gdLst>
              <a:gd name="connsiteX0" fmla="*/ 0 w 1888494"/>
              <a:gd name="connsiteY0" fmla="*/ 0 h 657804"/>
              <a:gd name="connsiteX1" fmla="*/ 1888494 w 1888494"/>
              <a:gd name="connsiteY1" fmla="*/ 0 h 657804"/>
              <a:gd name="connsiteX2" fmla="*/ 1888494 w 1888494"/>
              <a:gd name="connsiteY2" fmla="*/ 657804 h 657804"/>
              <a:gd name="connsiteX3" fmla="*/ 0 w 1888494"/>
              <a:gd name="connsiteY3" fmla="*/ 657804 h 657804"/>
              <a:gd name="connsiteX4" fmla="*/ 0 w 1888494"/>
              <a:gd name="connsiteY4" fmla="*/ 0 h 6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657804">
                <a:moveTo>
                  <a:pt x="0" y="0"/>
                </a:moveTo>
                <a:lnTo>
                  <a:pt x="1888494" y="0"/>
                </a:lnTo>
                <a:lnTo>
                  <a:pt x="1888494" y="657804"/>
                </a:lnTo>
                <a:lnTo>
                  <a:pt x="0" y="657804"/>
                </a:lnTo>
                <a:lnTo>
                  <a:pt x="0" y="0"/>
                </a:lnTo>
                <a:close/>
              </a:path>
            </a:pathLst>
          </a:custGeom>
          <a:solidFill>
            <a:srgbClr val="00549A"/>
          </a:solid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900" kern="1200"/>
              <a:t>Como tudo começou</a:t>
            </a:r>
          </a:p>
        </p:txBody>
      </p:sp>
      <p:sp>
        <p:nvSpPr>
          <p:cNvPr id="24" name="Forma Livre: Forma 23">
            <a:extLst>
              <a:ext uri="{FF2B5EF4-FFF2-40B4-BE49-F238E27FC236}">
                <a16:creationId xmlns:a16="http://schemas.microsoft.com/office/drawing/2014/main" id="{7BBE48C0-77C6-4DEC-A017-2AE30BFFC302}"/>
              </a:ext>
            </a:extLst>
          </p:cNvPr>
          <p:cNvSpPr/>
          <p:nvPr/>
        </p:nvSpPr>
        <p:spPr>
          <a:xfrm>
            <a:off x="2554452" y="2859782"/>
            <a:ext cx="1888494" cy="1722564"/>
          </a:xfrm>
          <a:custGeom>
            <a:avLst/>
            <a:gdLst>
              <a:gd name="connsiteX0" fmla="*/ 0 w 1888494"/>
              <a:gd name="connsiteY0" fmla="*/ 0 h 1362549"/>
              <a:gd name="connsiteX1" fmla="*/ 1888494 w 1888494"/>
              <a:gd name="connsiteY1" fmla="*/ 0 h 1362549"/>
              <a:gd name="connsiteX2" fmla="*/ 1888494 w 1888494"/>
              <a:gd name="connsiteY2" fmla="*/ 1362549 h 1362549"/>
              <a:gd name="connsiteX3" fmla="*/ 0 w 1888494"/>
              <a:gd name="connsiteY3" fmla="*/ 1362549 h 1362549"/>
              <a:gd name="connsiteX4" fmla="*/ 0 w 1888494"/>
              <a:gd name="connsiteY4" fmla="*/ 0 h 13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1362549">
                <a:moveTo>
                  <a:pt x="0" y="0"/>
                </a:moveTo>
                <a:lnTo>
                  <a:pt x="1888494" y="0"/>
                </a:lnTo>
                <a:lnTo>
                  <a:pt x="1888494" y="1362549"/>
                </a:lnTo>
                <a:lnTo>
                  <a:pt x="0" y="13625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4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Inspiração no TDC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Conhecendo o </a:t>
            </a:r>
            <a:br>
              <a:rPr lang="pt-BR" sz="1400" kern="1200" dirty="0"/>
            </a:br>
            <a:r>
              <a:rPr lang="pt-BR" sz="1400" kern="1200" dirty="0" err="1"/>
              <a:t>Merit</a:t>
            </a:r>
            <a:r>
              <a:rPr lang="pt-BR" sz="1400" kern="1200" dirty="0"/>
              <a:t> Money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Conhecendo o 7Coins</a:t>
            </a:r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F014934D-953B-429F-99EC-6272BE864D5E}"/>
              </a:ext>
            </a:extLst>
          </p:cNvPr>
          <p:cNvSpPr/>
          <p:nvPr/>
        </p:nvSpPr>
        <p:spPr>
          <a:xfrm>
            <a:off x="4707336" y="2184013"/>
            <a:ext cx="1888494" cy="657804"/>
          </a:xfrm>
          <a:custGeom>
            <a:avLst/>
            <a:gdLst>
              <a:gd name="connsiteX0" fmla="*/ 0 w 1888494"/>
              <a:gd name="connsiteY0" fmla="*/ 0 h 657804"/>
              <a:gd name="connsiteX1" fmla="*/ 1888494 w 1888494"/>
              <a:gd name="connsiteY1" fmla="*/ 0 h 657804"/>
              <a:gd name="connsiteX2" fmla="*/ 1888494 w 1888494"/>
              <a:gd name="connsiteY2" fmla="*/ 657804 h 657804"/>
              <a:gd name="connsiteX3" fmla="*/ 0 w 1888494"/>
              <a:gd name="connsiteY3" fmla="*/ 657804 h 657804"/>
              <a:gd name="connsiteX4" fmla="*/ 0 w 1888494"/>
              <a:gd name="connsiteY4" fmla="*/ 0 h 6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657804">
                <a:moveTo>
                  <a:pt x="0" y="0"/>
                </a:moveTo>
                <a:lnTo>
                  <a:pt x="1888494" y="0"/>
                </a:lnTo>
                <a:lnTo>
                  <a:pt x="1888494" y="657804"/>
                </a:lnTo>
                <a:lnTo>
                  <a:pt x="0" y="657804"/>
                </a:lnTo>
                <a:lnTo>
                  <a:pt x="0" y="0"/>
                </a:lnTo>
                <a:close/>
              </a:path>
            </a:pathLst>
          </a:custGeom>
          <a:solidFill>
            <a:srgbClr val="E20334"/>
          </a:solid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900" kern="1200"/>
              <a:t>Como fizemos pra rodar</a:t>
            </a:r>
          </a:p>
        </p:txBody>
      </p:sp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FB12A453-ED4A-4D44-847A-1B5E6210DD21}"/>
              </a:ext>
            </a:extLst>
          </p:cNvPr>
          <p:cNvSpPr/>
          <p:nvPr/>
        </p:nvSpPr>
        <p:spPr>
          <a:xfrm>
            <a:off x="4707336" y="2859782"/>
            <a:ext cx="1888494" cy="1722564"/>
          </a:xfrm>
          <a:custGeom>
            <a:avLst/>
            <a:gdLst>
              <a:gd name="connsiteX0" fmla="*/ 0 w 1888494"/>
              <a:gd name="connsiteY0" fmla="*/ 0 h 1362549"/>
              <a:gd name="connsiteX1" fmla="*/ 1888494 w 1888494"/>
              <a:gd name="connsiteY1" fmla="*/ 0 h 1362549"/>
              <a:gd name="connsiteX2" fmla="*/ 1888494 w 1888494"/>
              <a:gd name="connsiteY2" fmla="*/ 1362549 h 1362549"/>
              <a:gd name="connsiteX3" fmla="*/ 0 w 1888494"/>
              <a:gd name="connsiteY3" fmla="*/ 1362549 h 1362549"/>
              <a:gd name="connsiteX4" fmla="*/ 0 w 1888494"/>
              <a:gd name="connsiteY4" fmla="*/ 0 h 13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1362549">
                <a:moveTo>
                  <a:pt x="0" y="0"/>
                </a:moveTo>
                <a:lnTo>
                  <a:pt x="1888494" y="0"/>
                </a:lnTo>
                <a:lnTo>
                  <a:pt x="1888494" y="1362549"/>
                </a:lnTo>
                <a:lnTo>
                  <a:pt x="0" y="13625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4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ndd4Merit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Dicas “</a:t>
            </a:r>
            <a:r>
              <a:rPr lang="pt-BR" sz="1400" kern="1200" dirty="0" err="1"/>
              <a:t>Matadeiras</a:t>
            </a:r>
            <a:r>
              <a:rPr lang="pt-BR" sz="1400" kern="1200" dirty="0"/>
              <a:t>” 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Antes e Depois</a:t>
            </a:r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C6AA450C-6C59-4806-9D4B-72FD15203338}"/>
              </a:ext>
            </a:extLst>
          </p:cNvPr>
          <p:cNvSpPr/>
          <p:nvPr/>
        </p:nvSpPr>
        <p:spPr>
          <a:xfrm>
            <a:off x="6860219" y="2184013"/>
            <a:ext cx="1888494" cy="657804"/>
          </a:xfrm>
          <a:custGeom>
            <a:avLst/>
            <a:gdLst>
              <a:gd name="connsiteX0" fmla="*/ 0 w 1888494"/>
              <a:gd name="connsiteY0" fmla="*/ 0 h 657804"/>
              <a:gd name="connsiteX1" fmla="*/ 1888494 w 1888494"/>
              <a:gd name="connsiteY1" fmla="*/ 0 h 657804"/>
              <a:gd name="connsiteX2" fmla="*/ 1888494 w 1888494"/>
              <a:gd name="connsiteY2" fmla="*/ 657804 h 657804"/>
              <a:gd name="connsiteX3" fmla="*/ 0 w 1888494"/>
              <a:gd name="connsiteY3" fmla="*/ 657804 h 657804"/>
              <a:gd name="connsiteX4" fmla="*/ 0 w 1888494"/>
              <a:gd name="connsiteY4" fmla="*/ 0 h 6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657804">
                <a:moveTo>
                  <a:pt x="0" y="0"/>
                </a:moveTo>
                <a:lnTo>
                  <a:pt x="1888494" y="0"/>
                </a:lnTo>
                <a:lnTo>
                  <a:pt x="1888494" y="657804"/>
                </a:lnTo>
                <a:lnTo>
                  <a:pt x="0" y="657804"/>
                </a:lnTo>
                <a:lnTo>
                  <a:pt x="0" y="0"/>
                </a:lnTo>
                <a:close/>
              </a:path>
            </a:pathLst>
          </a:custGeom>
          <a:solidFill>
            <a:srgbClr val="EF8206"/>
          </a:solid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128" tIns="77216" rIns="135128" bIns="77216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900" kern="1200"/>
              <a:t>Considerações Finais</a:t>
            </a:r>
          </a:p>
        </p:txBody>
      </p:sp>
      <p:sp>
        <p:nvSpPr>
          <p:cNvPr id="32" name="Google Shape;79;p16">
            <a:extLst>
              <a:ext uri="{FF2B5EF4-FFF2-40B4-BE49-F238E27FC236}">
                <a16:creationId xmlns:a16="http://schemas.microsoft.com/office/drawing/2014/main" id="{DA51F1E1-CCC2-4ADA-A9DF-F85868B11A91}"/>
              </a:ext>
            </a:extLst>
          </p:cNvPr>
          <p:cNvSpPr txBox="1">
            <a:spLocks/>
          </p:cNvSpPr>
          <p:nvPr/>
        </p:nvSpPr>
        <p:spPr>
          <a:xfrm>
            <a:off x="830726" y="1090932"/>
            <a:ext cx="917675" cy="107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algn="ctr">
              <a:buClr>
                <a:srgbClr val="A7D86D"/>
              </a:buClr>
              <a:buSzPts val="4800"/>
              <a:buFont typeface="Poppins"/>
              <a:buNone/>
              <a:defRPr sz="6000" b="1">
                <a:ln w="19050">
                  <a:solidFill>
                    <a:srgbClr val="52A551"/>
                  </a:solidFill>
                </a:ln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1pPr>
            <a:lvl2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2pPr>
            <a:lvl3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3pPr>
            <a:lvl4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4pPr>
            <a:lvl5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5pPr>
            <a:lvl6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6pPr>
            <a:lvl7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7pPr>
            <a:lvl8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8pPr>
            <a:lvl9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dirty="0">
                <a:ln w="19050">
                  <a:solidFill>
                    <a:sysClr val="windowText" lastClr="000000"/>
                  </a:solidFill>
                </a:ln>
                <a:solidFill>
                  <a:srgbClr val="009949"/>
                </a:solidFill>
              </a:rPr>
              <a:t>1</a:t>
            </a:r>
          </a:p>
        </p:txBody>
      </p:sp>
      <p:sp>
        <p:nvSpPr>
          <p:cNvPr id="33" name="Google Shape;79;p16">
            <a:extLst>
              <a:ext uri="{FF2B5EF4-FFF2-40B4-BE49-F238E27FC236}">
                <a16:creationId xmlns:a16="http://schemas.microsoft.com/office/drawing/2014/main" id="{A7617C09-7F63-4E31-970C-2B9182DDC796}"/>
              </a:ext>
            </a:extLst>
          </p:cNvPr>
          <p:cNvSpPr txBox="1">
            <a:spLocks/>
          </p:cNvSpPr>
          <p:nvPr/>
        </p:nvSpPr>
        <p:spPr>
          <a:xfrm>
            <a:off x="3039861" y="1090932"/>
            <a:ext cx="917675" cy="107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algn="ctr">
              <a:buClr>
                <a:srgbClr val="A7D86D"/>
              </a:buClr>
              <a:buSzPts val="4800"/>
              <a:buFont typeface="Poppins"/>
              <a:buNone/>
              <a:defRPr sz="6000" b="1">
                <a:ln w="19050">
                  <a:solidFill>
                    <a:srgbClr val="52A551"/>
                  </a:solidFill>
                </a:ln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1pPr>
            <a:lvl2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2pPr>
            <a:lvl3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3pPr>
            <a:lvl4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4pPr>
            <a:lvl5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5pPr>
            <a:lvl6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6pPr>
            <a:lvl7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7pPr>
            <a:lvl8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8pPr>
            <a:lvl9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dirty="0">
                <a:ln w="19050">
                  <a:solidFill>
                    <a:sysClr val="windowText" lastClr="000000"/>
                  </a:solidFill>
                </a:ln>
                <a:solidFill>
                  <a:srgbClr val="00549A"/>
                </a:solidFill>
              </a:rPr>
              <a:t>2</a:t>
            </a:r>
          </a:p>
        </p:txBody>
      </p:sp>
      <p:sp>
        <p:nvSpPr>
          <p:cNvPr id="34" name="Google Shape;79;p16">
            <a:extLst>
              <a:ext uri="{FF2B5EF4-FFF2-40B4-BE49-F238E27FC236}">
                <a16:creationId xmlns:a16="http://schemas.microsoft.com/office/drawing/2014/main" id="{A6D33F33-6E14-481E-9ED8-24ADA34B6803}"/>
              </a:ext>
            </a:extLst>
          </p:cNvPr>
          <p:cNvSpPr txBox="1">
            <a:spLocks/>
          </p:cNvSpPr>
          <p:nvPr/>
        </p:nvSpPr>
        <p:spPr>
          <a:xfrm>
            <a:off x="5198599" y="1090932"/>
            <a:ext cx="917675" cy="107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algn="ctr">
              <a:buClr>
                <a:srgbClr val="A7D86D"/>
              </a:buClr>
              <a:buSzPts val="4800"/>
              <a:buFont typeface="Poppins"/>
              <a:buNone/>
              <a:defRPr sz="6000" b="1">
                <a:ln w="19050">
                  <a:solidFill>
                    <a:srgbClr val="52A551"/>
                  </a:solidFill>
                </a:ln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1pPr>
            <a:lvl2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2pPr>
            <a:lvl3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3pPr>
            <a:lvl4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4pPr>
            <a:lvl5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5pPr>
            <a:lvl6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6pPr>
            <a:lvl7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7pPr>
            <a:lvl8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8pPr>
            <a:lvl9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dirty="0">
                <a:ln w="19050">
                  <a:solidFill>
                    <a:sysClr val="windowText" lastClr="000000"/>
                  </a:solidFill>
                </a:ln>
                <a:solidFill>
                  <a:srgbClr val="E20334"/>
                </a:solidFill>
              </a:rPr>
              <a:t>3</a:t>
            </a:r>
          </a:p>
        </p:txBody>
      </p:sp>
      <p:sp>
        <p:nvSpPr>
          <p:cNvPr id="35" name="Google Shape;79;p16">
            <a:extLst>
              <a:ext uri="{FF2B5EF4-FFF2-40B4-BE49-F238E27FC236}">
                <a16:creationId xmlns:a16="http://schemas.microsoft.com/office/drawing/2014/main" id="{9B43875E-6E1B-436D-BDDB-7AEEDC75C224}"/>
              </a:ext>
            </a:extLst>
          </p:cNvPr>
          <p:cNvSpPr txBox="1">
            <a:spLocks/>
          </p:cNvSpPr>
          <p:nvPr/>
        </p:nvSpPr>
        <p:spPr>
          <a:xfrm>
            <a:off x="7339833" y="1090932"/>
            <a:ext cx="917675" cy="107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algn="ctr">
              <a:buClr>
                <a:srgbClr val="A7D86D"/>
              </a:buClr>
              <a:buSzPts val="4800"/>
              <a:buFont typeface="Poppins"/>
              <a:buNone/>
              <a:defRPr sz="6000" b="1">
                <a:ln w="19050">
                  <a:solidFill>
                    <a:srgbClr val="52A551"/>
                  </a:solidFill>
                </a:ln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1pPr>
            <a:lvl2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2pPr>
            <a:lvl3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3pPr>
            <a:lvl4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4pPr>
            <a:lvl5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5pPr>
            <a:lvl6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6pPr>
            <a:lvl7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7pPr>
            <a:lvl8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8pPr>
            <a:lvl9pPr>
              <a:buClr>
                <a:srgbClr val="A7D86D"/>
              </a:buClr>
              <a:buSzPts val="4800"/>
              <a:buFont typeface="Poppins"/>
              <a:buNone/>
              <a:defRPr sz="4800" b="1">
                <a:solidFill>
                  <a:srgbClr val="A7D86D"/>
                </a:solidFill>
                <a:latin typeface="Poppins"/>
                <a:ea typeface="Poppins"/>
                <a:cs typeface="Poppins"/>
              </a:defRPr>
            </a:lvl9pPr>
          </a:lstStyle>
          <a:p>
            <a:r>
              <a:rPr lang="pt-BR" dirty="0">
                <a:ln w="19050">
                  <a:solidFill>
                    <a:sysClr val="windowText" lastClr="000000"/>
                  </a:solidFill>
                </a:ln>
                <a:solidFill>
                  <a:srgbClr val="EF8206"/>
                </a:solidFill>
              </a:rPr>
              <a:t>4</a:t>
            </a:r>
          </a:p>
        </p:txBody>
      </p: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8EDFF6E3-FF94-45D8-8CC3-732BB6EBA29A}"/>
              </a:ext>
            </a:extLst>
          </p:cNvPr>
          <p:cNvSpPr/>
          <p:nvPr/>
        </p:nvSpPr>
        <p:spPr>
          <a:xfrm>
            <a:off x="6853937" y="2859782"/>
            <a:ext cx="1888494" cy="1722564"/>
          </a:xfrm>
          <a:custGeom>
            <a:avLst/>
            <a:gdLst>
              <a:gd name="connsiteX0" fmla="*/ 0 w 1888494"/>
              <a:gd name="connsiteY0" fmla="*/ 0 h 1362549"/>
              <a:gd name="connsiteX1" fmla="*/ 1888494 w 1888494"/>
              <a:gd name="connsiteY1" fmla="*/ 0 h 1362549"/>
              <a:gd name="connsiteX2" fmla="*/ 1888494 w 1888494"/>
              <a:gd name="connsiteY2" fmla="*/ 1362549 h 1362549"/>
              <a:gd name="connsiteX3" fmla="*/ 0 w 1888494"/>
              <a:gd name="connsiteY3" fmla="*/ 1362549 h 1362549"/>
              <a:gd name="connsiteX4" fmla="*/ 0 w 1888494"/>
              <a:gd name="connsiteY4" fmla="*/ 0 h 13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94" h="1362549">
                <a:moveTo>
                  <a:pt x="0" y="0"/>
                </a:moveTo>
                <a:lnTo>
                  <a:pt x="1888494" y="0"/>
                </a:lnTo>
                <a:lnTo>
                  <a:pt x="1888494" y="1362549"/>
                </a:lnTo>
                <a:lnTo>
                  <a:pt x="0" y="13625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4676" tIns="74676" rIns="99568" bIns="112014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dirty="0"/>
              <a:t>Mudança de Mentalidade</a:t>
            </a:r>
          </a:p>
          <a:p>
            <a:pPr marL="114300" lvl="1" indent="-114300" algn="l" defTabSz="6223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1400" kern="1200" dirty="0"/>
              <a:t>Coragem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934164E-D613-4757-BB96-B5DB6C6B7EF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381667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Apresentações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88CE5835-0C42-4EF4-A168-9C7B98838A59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85" name="Picture 29" descr="A imagem pode conter: uma ou mais pessoas e multidão">
            <a:extLst>
              <a:ext uri="{FF2B5EF4-FFF2-40B4-BE49-F238E27FC236}">
                <a16:creationId xmlns:a16="http://schemas.microsoft.com/office/drawing/2014/main" id="{FB93A072-EDA2-4E35-BD19-FEF6B4CED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/>
          <a:stretch/>
        </p:blipFill>
        <p:spPr bwMode="auto">
          <a:xfrm>
            <a:off x="1588" y="1218405"/>
            <a:ext cx="9142412" cy="386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934164E-D613-4757-BB96-B5DB6C6B7EF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381667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Apresentações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50A6377-13EB-4ED2-A2C5-C94F08904375}"/>
              </a:ext>
            </a:extLst>
          </p:cNvPr>
          <p:cNvSpPr txBox="1">
            <a:spLocks/>
          </p:cNvSpPr>
          <p:nvPr/>
        </p:nvSpPr>
        <p:spPr bwMode="auto">
          <a:xfrm>
            <a:off x="2626634" y="2840849"/>
            <a:ext cx="6532998" cy="109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1600" kern="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latin typeface="+mn-lt"/>
                <a:cs typeface="+mn-cs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latin typeface="+mn-lt"/>
                <a:cs typeface="+mn-cs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latin typeface="+mn-lt"/>
                <a:cs typeface="+mn-cs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latin typeface="+mn-lt"/>
                <a:cs typeface="+mn-cs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latin typeface="+mn-lt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latin typeface="+mn-lt"/>
                <a:cs typeface="+mn-cs"/>
              </a:defRPr>
            </a:lvl9pPr>
          </a:lstStyle>
          <a:p>
            <a:r>
              <a:rPr lang="pt-BR" altLang="pt-BR" dirty="0"/>
              <a:t>No desenvolvimento de software desde 2006 </a:t>
            </a:r>
          </a:p>
          <a:p>
            <a:r>
              <a:rPr lang="pt-BR" altLang="pt-BR" dirty="0"/>
              <a:t>Desenvolvedor, Arquiteto de Software, </a:t>
            </a:r>
            <a:r>
              <a:rPr lang="pt-BR" altLang="pt-BR" dirty="0" err="1"/>
              <a:t>Agile</a:t>
            </a:r>
            <a:r>
              <a:rPr lang="pt-BR" altLang="pt-BR" dirty="0"/>
              <a:t> Coach e </a:t>
            </a:r>
            <a:br>
              <a:rPr lang="pt-BR" altLang="pt-BR" dirty="0"/>
            </a:br>
            <a:r>
              <a:rPr lang="pt-BR" altLang="pt-BR" dirty="0"/>
              <a:t>Gerente de Melhoria Continua 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88CE5835-0C42-4EF4-A168-9C7B98838A59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71" name="Picture 15" descr="Resultado de imagem para uniplac">
            <a:extLst>
              <a:ext uri="{FF2B5EF4-FFF2-40B4-BE49-F238E27FC236}">
                <a16:creationId xmlns:a16="http://schemas.microsoft.com/office/drawing/2014/main" id="{E37AB188-6F65-409A-9A6E-C1C31BC38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510" y="4046709"/>
            <a:ext cx="541148" cy="54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9530F020-A896-4501-83A1-8B16600DDDE5}"/>
              </a:ext>
            </a:extLst>
          </p:cNvPr>
          <p:cNvSpPr txBox="1">
            <a:spLocks/>
          </p:cNvSpPr>
          <p:nvPr/>
        </p:nvSpPr>
        <p:spPr bwMode="auto">
          <a:xfrm>
            <a:off x="2591588" y="3982917"/>
            <a:ext cx="6532998" cy="32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pt-BR" altLang="pt-BR" sz="1600" kern="0" dirty="0"/>
              <a:t>Bacharel e Especialista em Engenharia de Software pela </a:t>
            </a:r>
            <a:r>
              <a:rPr lang="pt-BR" altLang="pt-BR" sz="1600" kern="0" dirty="0" err="1"/>
              <a:t>Uniplac</a:t>
            </a:r>
            <a:endParaRPr lang="pt-BR" altLang="pt-BR" sz="1600" kern="0" dirty="0"/>
          </a:p>
          <a:p>
            <a:pPr>
              <a:defRPr/>
            </a:pPr>
            <a:r>
              <a:rPr lang="pt-BR" altLang="pt-BR" sz="1600" kern="0" dirty="0"/>
              <a:t>Professor por 7 anos na </a:t>
            </a:r>
            <a:r>
              <a:rPr lang="pt-BR" altLang="pt-BR" sz="1600" kern="0" dirty="0" err="1"/>
              <a:t>Uniplac</a:t>
            </a:r>
            <a:endParaRPr lang="pt-BR" altLang="pt-BR" sz="1600" kern="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05B7DBB-4E9E-4A20-A928-9B7A3FBC1488}"/>
              </a:ext>
            </a:extLst>
          </p:cNvPr>
          <p:cNvSpPr/>
          <p:nvPr/>
        </p:nvSpPr>
        <p:spPr>
          <a:xfrm>
            <a:off x="2611002" y="1632010"/>
            <a:ext cx="5705414" cy="43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Blip>
                <a:blip r:embed="rId3"/>
              </a:buBlip>
            </a:pPr>
            <a:r>
              <a:rPr lang="pt-BR" altLang="pt-BR" sz="1600" kern="0" dirty="0">
                <a:latin typeface="+mn-lt"/>
                <a:cs typeface="+mn-cs"/>
              </a:rPr>
              <a:t>Alexandre Rech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</a:pPr>
            <a:r>
              <a:rPr lang="pt-BR" altLang="pt-BR" sz="1600" kern="0" dirty="0">
                <a:latin typeface="+mn-lt"/>
                <a:cs typeface="+mn-cs"/>
              </a:rPr>
              <a:t>Marido da Carolina Pai da Lelê e gosto de esportes </a:t>
            </a:r>
            <a:r>
              <a:rPr lang="pt-BR" altLang="pt-BR" sz="1600" kern="0" dirty="0">
                <a:latin typeface="+mn-lt"/>
                <a:cs typeface="+mn-cs"/>
                <a:sym typeface="Wingdings" panose="05000000000000000000" pitchFamily="2" charset="2"/>
              </a:rPr>
              <a:t></a:t>
            </a:r>
            <a:endParaRPr lang="pt-BR" altLang="pt-BR" sz="1600" kern="0" dirty="0">
              <a:latin typeface="+mn-lt"/>
              <a:cs typeface="+mn-cs"/>
            </a:endParaRPr>
          </a:p>
        </p:txBody>
      </p:sp>
      <p:pic>
        <p:nvPicPr>
          <p:cNvPr id="19460" name="Picture 1">
            <a:extLst>
              <a:ext uri="{FF2B5EF4-FFF2-40B4-BE49-F238E27FC236}">
                <a16:creationId xmlns:a16="http://schemas.microsoft.com/office/drawing/2014/main" id="{DA6AC47B-2217-416E-919C-233CF4335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251"/>
          <a:stretch>
            <a:fillRect/>
          </a:stretch>
        </p:blipFill>
        <p:spPr bwMode="auto">
          <a:xfrm>
            <a:off x="1378904" y="3132880"/>
            <a:ext cx="769617" cy="201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FA441CDE-BF0F-4F5A-9658-1062815242CF}"/>
              </a:ext>
            </a:extLst>
          </p:cNvPr>
          <p:cNvSpPr/>
          <p:nvPr/>
        </p:nvSpPr>
        <p:spPr>
          <a:xfrm>
            <a:off x="1333029" y="2819728"/>
            <a:ext cx="828111" cy="828111"/>
          </a:xfrm>
          <a:prstGeom prst="ellipse">
            <a:avLst/>
          </a:prstGeom>
          <a:noFill/>
          <a:ln w="38100">
            <a:solidFill>
              <a:srgbClr val="009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2EE23B8-4B18-41AC-8540-A3536F72D388}"/>
              </a:ext>
            </a:extLst>
          </p:cNvPr>
          <p:cNvGrpSpPr/>
          <p:nvPr/>
        </p:nvGrpSpPr>
        <p:grpSpPr>
          <a:xfrm>
            <a:off x="1137470" y="1419622"/>
            <a:ext cx="1252483" cy="1224136"/>
            <a:chOff x="1087269" y="1358196"/>
            <a:chExt cx="1252483" cy="1224136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97A6B803-C7F8-456B-8405-762B45EE1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28" r="11928" b="42892"/>
            <a:stretch/>
          </p:blipFill>
          <p:spPr>
            <a:xfrm>
              <a:off x="1087269" y="1358196"/>
              <a:ext cx="1252483" cy="1224136"/>
            </a:xfrm>
            <a:prstGeom prst="flowChartConnector">
              <a:avLst/>
            </a:prstGeom>
          </p:spPr>
        </p:pic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CFD0F4F8-B8FE-4889-831E-6FF215319BBB}"/>
                </a:ext>
              </a:extLst>
            </p:cNvPr>
            <p:cNvSpPr/>
            <p:nvPr/>
          </p:nvSpPr>
          <p:spPr>
            <a:xfrm>
              <a:off x="1087269" y="1358196"/>
              <a:ext cx="1252483" cy="1209657"/>
            </a:xfrm>
            <a:prstGeom prst="ellipse">
              <a:avLst/>
            </a:prstGeom>
            <a:noFill/>
            <a:ln w="38100">
              <a:solidFill>
                <a:srgbClr val="E20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4" name="Elipse 23">
            <a:extLst>
              <a:ext uri="{FF2B5EF4-FFF2-40B4-BE49-F238E27FC236}">
                <a16:creationId xmlns:a16="http://schemas.microsoft.com/office/drawing/2014/main" id="{54C6D948-3BFD-483A-A48A-DD2F69097D8E}"/>
              </a:ext>
            </a:extLst>
          </p:cNvPr>
          <p:cNvSpPr/>
          <p:nvPr/>
        </p:nvSpPr>
        <p:spPr>
          <a:xfrm>
            <a:off x="1333029" y="3894407"/>
            <a:ext cx="828111" cy="828111"/>
          </a:xfrm>
          <a:prstGeom prst="ellipse">
            <a:avLst/>
          </a:prstGeom>
          <a:noFill/>
          <a:ln w="38100">
            <a:solidFill>
              <a:srgbClr val="07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51B0410-CE05-45DF-AA5A-D00EFBFD6A3B}"/>
              </a:ext>
            </a:extLst>
          </p:cNvPr>
          <p:cNvSpPr/>
          <p:nvPr/>
        </p:nvSpPr>
        <p:spPr>
          <a:xfrm>
            <a:off x="2662512" y="1684304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85C56050-761E-429D-9094-149952D8AD24}"/>
              </a:ext>
            </a:extLst>
          </p:cNvPr>
          <p:cNvSpPr/>
          <p:nvPr/>
        </p:nvSpPr>
        <p:spPr>
          <a:xfrm>
            <a:off x="2662512" y="1972039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A6393C54-C524-44C6-A2DB-4F12EE87704A}"/>
              </a:ext>
            </a:extLst>
          </p:cNvPr>
          <p:cNvSpPr/>
          <p:nvPr/>
        </p:nvSpPr>
        <p:spPr>
          <a:xfrm>
            <a:off x="2662512" y="2901247"/>
            <a:ext cx="231633" cy="231633"/>
          </a:xfrm>
          <a:prstGeom prst="ellipse">
            <a:avLst/>
          </a:prstGeom>
          <a:solidFill>
            <a:srgbClr val="92D050"/>
          </a:solidFill>
          <a:ln>
            <a:solidFill>
              <a:srgbClr val="009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A4B07F57-8317-4788-89AA-1FE350E38BD2}"/>
              </a:ext>
            </a:extLst>
          </p:cNvPr>
          <p:cNvSpPr/>
          <p:nvPr/>
        </p:nvSpPr>
        <p:spPr>
          <a:xfrm>
            <a:off x="2662512" y="3188982"/>
            <a:ext cx="231633" cy="231633"/>
          </a:xfrm>
          <a:prstGeom prst="ellipse">
            <a:avLst/>
          </a:prstGeom>
          <a:solidFill>
            <a:srgbClr val="92D050"/>
          </a:solidFill>
          <a:ln>
            <a:solidFill>
              <a:srgbClr val="009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41638538-A1AE-4D75-8550-F881977AE0DB}"/>
              </a:ext>
            </a:extLst>
          </p:cNvPr>
          <p:cNvSpPr/>
          <p:nvPr/>
        </p:nvSpPr>
        <p:spPr>
          <a:xfrm>
            <a:off x="2662512" y="4044262"/>
            <a:ext cx="231633" cy="231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838E34A2-1580-437D-8F32-F3552863E2C3}"/>
              </a:ext>
            </a:extLst>
          </p:cNvPr>
          <p:cNvSpPr/>
          <p:nvPr/>
        </p:nvSpPr>
        <p:spPr>
          <a:xfrm>
            <a:off x="2662512" y="4331997"/>
            <a:ext cx="231633" cy="231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BACF93C-0F5A-40AB-8AEF-2A368CDD3226}"/>
              </a:ext>
            </a:extLst>
          </p:cNvPr>
          <p:cNvGrpSpPr/>
          <p:nvPr/>
        </p:nvGrpSpPr>
        <p:grpSpPr>
          <a:xfrm>
            <a:off x="2622518" y="2231546"/>
            <a:ext cx="5561398" cy="274082"/>
            <a:chOff x="2622518" y="2247893"/>
            <a:chExt cx="5561398" cy="274082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4F2BCEB2-475D-416A-8D47-3ACCB8F834E4}"/>
                </a:ext>
              </a:extLst>
            </p:cNvPr>
            <p:cNvSpPr/>
            <p:nvPr/>
          </p:nvSpPr>
          <p:spPr>
            <a:xfrm>
              <a:off x="2622518" y="2247893"/>
              <a:ext cx="5561398" cy="24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Blip>
                  <a:blip r:embed="rId3"/>
                </a:buBlip>
              </a:pPr>
              <a:r>
                <a:rPr lang="pt-BR" altLang="pt-BR" sz="1600" kern="0" dirty="0">
                  <a:latin typeface="+mn-lt"/>
                  <a:cs typeface="+mn-cs"/>
                </a:rPr>
                <a:t>As vezes eu falo alto e sai alguns palavrões </a:t>
              </a:r>
              <a:r>
                <a:rPr lang="pt-BR" altLang="pt-BR" sz="1600" kern="0" dirty="0" err="1">
                  <a:latin typeface="+mn-lt"/>
                  <a:cs typeface="+mn-cs"/>
                </a:rPr>
                <a:t>hehehe</a:t>
              </a:r>
              <a:endParaRPr lang="pt-BR" altLang="pt-BR" sz="1600" kern="0" dirty="0">
                <a:latin typeface="+mn-lt"/>
                <a:cs typeface="+mn-cs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1C5E162C-D2E5-470C-BF96-C62F9FB1169B}"/>
                </a:ext>
              </a:extLst>
            </p:cNvPr>
            <p:cNvSpPr/>
            <p:nvPr/>
          </p:nvSpPr>
          <p:spPr>
            <a:xfrm>
              <a:off x="2662512" y="2290342"/>
              <a:ext cx="231633" cy="231633"/>
            </a:xfrm>
            <a:prstGeom prst="ellipse">
              <a:avLst/>
            </a:prstGeom>
            <a:solidFill>
              <a:srgbClr val="EF8206"/>
            </a:solidFill>
            <a:ln>
              <a:solidFill>
                <a:srgbClr val="E20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9974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6AAF159-6399-4265-8A57-ADCF6AB5A586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547211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Apresentações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246C84C-A88B-46E4-9413-3FFB346A9221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8" name="Imagem 6">
            <a:extLst>
              <a:ext uri="{FF2B5EF4-FFF2-40B4-BE49-F238E27FC236}">
                <a16:creationId xmlns:a16="http://schemas.microsoft.com/office/drawing/2014/main" id="{52C7D3DC-5B17-4FB9-859B-619658647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" b="3003"/>
          <a:stretch>
            <a:fillRect/>
          </a:stretch>
        </p:blipFill>
        <p:spPr bwMode="auto">
          <a:xfrm>
            <a:off x="0" y="1220788"/>
            <a:ext cx="91440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048AC02-9B3B-4E3C-891C-4F71D0CEE4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6"/>
          <a:stretch/>
        </p:blipFill>
        <p:spPr>
          <a:xfrm>
            <a:off x="0" y="1220788"/>
            <a:ext cx="9144000" cy="3784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98A4DD44-CD32-42CD-8746-7BD6DFBF8FDF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504031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Reconhecimento é importante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12D70DD-0B85-4A76-935B-80DB7441406C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A9934FA2-6C40-4F52-85CE-7955CEE318BA}"/>
              </a:ext>
            </a:extLst>
          </p:cNvPr>
          <p:cNvSpPr/>
          <p:nvPr/>
        </p:nvSpPr>
        <p:spPr>
          <a:xfrm>
            <a:off x="4906288" y="268784"/>
            <a:ext cx="5293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4400" b="1" dirty="0"/>
              <a:t>?</a:t>
            </a:r>
            <a:endParaRPr lang="pt-BR" sz="4400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521F3620-423C-4D5D-AFAB-268C561AB1A7}"/>
              </a:ext>
            </a:extLst>
          </p:cNvPr>
          <p:cNvGrpSpPr/>
          <p:nvPr/>
        </p:nvGrpSpPr>
        <p:grpSpPr>
          <a:xfrm>
            <a:off x="0" y="268784"/>
            <a:ext cx="9144000" cy="4823246"/>
            <a:chOff x="0" y="268784"/>
            <a:chExt cx="9144000" cy="4823246"/>
          </a:xfrm>
        </p:grpSpPr>
        <p:pic>
          <p:nvPicPr>
            <p:cNvPr id="9" name="Picture 7" descr="Resultado de imagem para cortella">
              <a:extLst>
                <a:ext uri="{FF2B5EF4-FFF2-40B4-BE49-F238E27FC236}">
                  <a16:creationId xmlns:a16="http://schemas.microsoft.com/office/drawing/2014/main" id="{532914B6-85F5-43D1-BD3E-29D4F2C74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216"/>
            <a:stretch>
              <a:fillRect/>
            </a:stretch>
          </p:blipFill>
          <p:spPr bwMode="auto">
            <a:xfrm>
              <a:off x="0" y="1203325"/>
              <a:ext cx="9144000" cy="388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Espaço Reservado para Texto 5">
              <a:extLst>
                <a:ext uri="{FF2B5EF4-FFF2-40B4-BE49-F238E27FC236}">
                  <a16:creationId xmlns:a16="http://schemas.microsoft.com/office/drawing/2014/main" id="{B7314D5D-3FC7-4E6F-A0B7-570AEFA072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50825" y="1377950"/>
              <a:ext cx="6265391" cy="309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133350" indent="0">
                <a:buFont typeface="Arial" panose="020B0604020202020204" pitchFamily="34" charset="0"/>
                <a:buNone/>
                <a:defRPr/>
              </a:pPr>
              <a:r>
                <a:rPr lang="pt-BR" sz="1800" b="1" u="sng" kern="0" dirty="0"/>
                <a:t>Salário não é </a:t>
              </a:r>
              <a:r>
                <a:rPr lang="pt-BR" sz="1800" kern="0" dirty="0"/>
                <a:t>a principal fonte de </a:t>
              </a:r>
              <a:r>
                <a:rPr lang="pt-BR" sz="1800" b="1" u="sng" kern="0" dirty="0"/>
                <a:t>insatisfação dos brasileiros </a:t>
              </a:r>
              <a:r>
                <a:rPr lang="pt-BR" sz="1800" kern="0" dirty="0"/>
                <a:t>dentro das empresas. Mais do que uma remuneração condizente com o que seria justo pelo seu trabalho, </a:t>
              </a:r>
              <a:r>
                <a:rPr lang="pt-BR" sz="1800" b="1" u="sng" kern="0" dirty="0"/>
                <a:t>as pessoas querem ser reconhecidas e valorizadas dentro das organizações</a:t>
              </a:r>
              <a:r>
                <a:rPr lang="pt-BR" sz="1800" kern="0" dirty="0"/>
                <a:t>. Ser mais uma peça da engrenagem é um fardo nos tempos atuais, defende o filósofo </a:t>
              </a:r>
              <a:r>
                <a:rPr lang="pt-BR" sz="1800" b="1" kern="0" dirty="0"/>
                <a:t>Mário Sérgio </a:t>
              </a:r>
              <a:r>
                <a:rPr lang="pt-BR" sz="1800" b="1" kern="0" dirty="0" err="1"/>
                <a:t>Cortella</a:t>
              </a:r>
              <a:r>
                <a:rPr lang="pt-BR" sz="1800" kern="0" dirty="0"/>
                <a:t>. </a:t>
              </a:r>
            </a:p>
            <a:p>
              <a:pPr marL="133350" indent="0">
                <a:buFont typeface="Arial" panose="020B0604020202020204" pitchFamily="34" charset="0"/>
                <a:buNone/>
                <a:defRPr/>
              </a:pPr>
              <a:endParaRPr lang="pt-BR" sz="700" kern="0" dirty="0"/>
            </a:p>
            <a:p>
              <a:pPr marL="133350" indent="0">
                <a:buFont typeface="Arial" panose="020B0604020202020204" pitchFamily="34" charset="0"/>
                <a:buNone/>
                <a:defRPr/>
              </a:pPr>
              <a:r>
                <a:rPr lang="pt-BR" sz="1800" kern="0" dirty="0"/>
                <a:t>Em “Por Que Fazemos O Que Fazemos”, </a:t>
              </a:r>
              <a:r>
                <a:rPr lang="pt-BR" sz="1800" kern="0" dirty="0" err="1"/>
                <a:t>Cortella</a:t>
              </a:r>
              <a:r>
                <a:rPr lang="pt-BR" sz="1800" kern="0" dirty="0"/>
                <a:t> afirma que </a:t>
              </a:r>
              <a:r>
                <a:rPr lang="pt-BR" sz="1800" b="1" u="sng" kern="0" dirty="0"/>
                <a:t>a principal causa da atual desmotivação é a ausência de reconhecimento.</a:t>
              </a:r>
              <a:endParaRPr lang="pt-BR" altLang="pt-BR" sz="1100" b="1" u="sng" kern="0" dirty="0"/>
            </a:p>
            <a:p>
              <a:pPr marL="476250">
                <a:buFont typeface="Arial" panose="020B0604020202020204" pitchFamily="34" charset="0"/>
                <a:buChar char="•"/>
                <a:defRPr/>
              </a:pPr>
              <a:endParaRPr lang="pt-BR" sz="1600" kern="0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E301393-D91F-402C-AC44-8AF6879F9338}"/>
                </a:ext>
              </a:extLst>
            </p:cNvPr>
            <p:cNvSpPr/>
            <p:nvPr/>
          </p:nvSpPr>
          <p:spPr>
            <a:xfrm>
              <a:off x="4906288" y="268784"/>
              <a:ext cx="686406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t-BR" altLang="pt-BR" sz="4400" b="1" dirty="0"/>
                <a:t> ! </a:t>
              </a:r>
              <a:endParaRPr lang="pt-BR" sz="4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E39D8B65-B93D-4054-BF46-770200451A84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51847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 err="1"/>
              <a:t>Merit</a:t>
            </a:r>
            <a:r>
              <a:rPr lang="pt-BR" altLang="pt-BR" sz="2400" b="1" dirty="0"/>
              <a:t> Money e o Reconhecimento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5A91FE1-0B90-43F1-A356-9F8B45DFA868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190C5B98-3A39-40FC-B705-F0BB07540C47}"/>
              </a:ext>
            </a:extLst>
          </p:cNvPr>
          <p:cNvSpPr/>
          <p:nvPr/>
        </p:nvSpPr>
        <p:spPr>
          <a:xfrm>
            <a:off x="559335" y="2721979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EFC77BA-E082-44FB-9634-C282235D008D}"/>
              </a:ext>
            </a:extLst>
          </p:cNvPr>
          <p:cNvSpPr/>
          <p:nvPr/>
        </p:nvSpPr>
        <p:spPr>
          <a:xfrm>
            <a:off x="559335" y="3851555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4881E471-C3FA-4C03-89B4-140D5496AF64}"/>
              </a:ext>
            </a:extLst>
          </p:cNvPr>
          <p:cNvSpPr txBox="1">
            <a:spLocks/>
          </p:cNvSpPr>
          <p:nvPr/>
        </p:nvSpPr>
        <p:spPr bwMode="auto">
          <a:xfrm>
            <a:off x="971550" y="2603079"/>
            <a:ext cx="777716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pt-BR" sz="2300" b="1" dirty="0">
                <a:solidFill>
                  <a:srgbClr val="FF0000"/>
                </a:solidFill>
              </a:rPr>
              <a:t>A gestão mantém o controle sobre as recompensas </a:t>
            </a:r>
            <a:r>
              <a:rPr lang="pt-BR" sz="2300" dirty="0"/>
              <a:t>e deve usar o reconhecimento entre pares como referência</a:t>
            </a:r>
            <a:endParaRPr lang="pt-BR" sz="2200" kern="0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A6FCA82B-C1AB-492A-B562-3B91AAEBB3FC}"/>
              </a:ext>
            </a:extLst>
          </p:cNvPr>
          <p:cNvSpPr txBox="1">
            <a:spLocks/>
          </p:cNvSpPr>
          <p:nvPr/>
        </p:nvSpPr>
        <p:spPr bwMode="auto">
          <a:xfrm>
            <a:off x="971550" y="3713907"/>
            <a:ext cx="777716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pt-BR" altLang="pt-BR" sz="2300" b="1" dirty="0">
                <a:solidFill>
                  <a:srgbClr val="FF0000"/>
                </a:solidFill>
              </a:rPr>
              <a:t>Não há regras limitando o que pode ser reconhecido </a:t>
            </a:r>
            <a:r>
              <a:rPr lang="pt-BR" altLang="pt-BR" sz="2300" dirty="0">
                <a:solidFill>
                  <a:srgbClr val="000000"/>
                </a:solidFill>
              </a:rPr>
              <a:t>pelos colaboradores</a:t>
            </a:r>
          </a:p>
          <a:p>
            <a:pPr lvl="1">
              <a:defRPr/>
            </a:pPr>
            <a:endParaRPr lang="pt-BR" altLang="pt-BR" sz="1600" kern="0" dirty="0">
              <a:solidFill>
                <a:srgbClr val="000000"/>
              </a:solidFill>
            </a:endParaRPr>
          </a:p>
          <a:p>
            <a:pPr lvl="1">
              <a:defRPr/>
            </a:pPr>
            <a:endParaRPr lang="pt-BR" altLang="pt-BR" sz="1600" kern="0" dirty="0">
              <a:solidFill>
                <a:srgbClr val="000000"/>
              </a:solidFill>
            </a:endParaRPr>
          </a:p>
          <a:p>
            <a:pPr marL="476250">
              <a:buFont typeface="Arial" panose="020B0604020202020204" pitchFamily="34" charset="0"/>
              <a:buChar char="•"/>
              <a:defRPr/>
            </a:pPr>
            <a:endParaRPr lang="pt-BR" sz="2200" kern="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9316730-F7FA-480C-88D1-80B6494C7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492251"/>
            <a:ext cx="7777163" cy="9350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pt-BR" sz="2300" dirty="0"/>
              <a:t>Sistema de </a:t>
            </a:r>
            <a:r>
              <a:rPr lang="pt-BR" sz="2300" b="1" dirty="0">
                <a:solidFill>
                  <a:srgbClr val="FF0000"/>
                </a:solidFill>
              </a:rPr>
              <a:t>reconhecimento entre pares </a:t>
            </a:r>
            <a:r>
              <a:rPr lang="pt-BR" sz="2300" dirty="0"/>
              <a:t>sugerido pelo Management 3.0</a:t>
            </a:r>
            <a:endParaRPr lang="pt-BR" sz="1600" dirty="0"/>
          </a:p>
          <a:p>
            <a:pPr lvl="1">
              <a:defRPr/>
            </a:pPr>
            <a:endParaRPr lang="pt-BR" altLang="pt-BR" sz="1600" dirty="0">
              <a:solidFill>
                <a:srgbClr val="000000"/>
              </a:solidFill>
            </a:endParaRPr>
          </a:p>
          <a:p>
            <a:pPr marL="476250">
              <a:buFont typeface="Arial" panose="020B0604020202020204" pitchFamily="34" charset="0"/>
              <a:buChar char="•"/>
              <a:defRPr/>
            </a:pPr>
            <a:endParaRPr lang="pt-BR" sz="2200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1D8E702-D838-43BC-BF43-E52CDD12B6B4}"/>
              </a:ext>
            </a:extLst>
          </p:cNvPr>
          <p:cNvSpPr/>
          <p:nvPr/>
        </p:nvSpPr>
        <p:spPr>
          <a:xfrm>
            <a:off x="559335" y="1620037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2BD56F2-45A3-49F4-B839-21AABD1EFC4B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TDC </a:t>
            </a:r>
            <a:r>
              <a:rPr lang="pt-BR" altLang="pt-BR" sz="2400" b="1" dirty="0" err="1"/>
              <a:t>Floripa</a:t>
            </a:r>
            <a:r>
              <a:rPr lang="pt-BR" altLang="pt-BR" sz="2400" b="1" dirty="0"/>
              <a:t> 2017: Como tudo começou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A8A5D4A-4A2C-4E45-96E7-4E91148B6FCF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2" name="Imagem 1">
            <a:extLst>
              <a:ext uri="{FF2B5EF4-FFF2-40B4-BE49-F238E27FC236}">
                <a16:creationId xmlns:a16="http://schemas.microsoft.com/office/drawing/2014/main" id="{EE7EEAEC-6672-4553-8C2A-5326F091B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7" b="15797"/>
          <a:stretch>
            <a:fillRect/>
          </a:stretch>
        </p:blipFill>
        <p:spPr bwMode="auto">
          <a:xfrm>
            <a:off x="0" y="1203325"/>
            <a:ext cx="91440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36E0DB7-212C-4D4E-8DFC-5A32C1C3939B}"/>
              </a:ext>
            </a:extLst>
          </p:cNvPr>
          <p:cNvCxnSpPr/>
          <p:nvPr/>
        </p:nvCxnSpPr>
        <p:spPr>
          <a:xfrm flipH="1">
            <a:off x="7164388" y="1635125"/>
            <a:ext cx="431800" cy="288925"/>
          </a:xfrm>
          <a:prstGeom prst="straightConnector1">
            <a:avLst/>
          </a:prstGeom>
          <a:ln w="76200">
            <a:solidFill>
              <a:srgbClr val="0794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A8B9D869-CDC0-473D-A191-D1D606B24F95}"/>
              </a:ext>
            </a:extLst>
          </p:cNvPr>
          <p:cNvSpPr/>
          <p:nvPr/>
        </p:nvSpPr>
        <p:spPr>
          <a:xfrm>
            <a:off x="7092950" y="2211388"/>
            <a:ext cx="2268538" cy="2268537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7670" name="Picture 22" descr="Daniel Alfenas">
            <a:extLst>
              <a:ext uri="{FF2B5EF4-FFF2-40B4-BE49-F238E27FC236}">
                <a16:creationId xmlns:a16="http://schemas.microsoft.com/office/drawing/2014/main" id="{B6FC4B57-4783-4DAA-BFAB-2D6580095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388" y="2269331"/>
            <a:ext cx="2152650" cy="215265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2579E7F-480C-4723-9367-CCCFC1592298}"/>
              </a:ext>
            </a:extLst>
          </p:cNvPr>
          <p:cNvSpPr txBox="1">
            <a:spLocks/>
          </p:cNvSpPr>
          <p:nvPr/>
        </p:nvSpPr>
        <p:spPr bwMode="auto">
          <a:xfrm>
            <a:off x="7380288" y="1285875"/>
            <a:ext cx="1376164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0794CE"/>
                </a:solidFill>
              </a:rPr>
              <a:t>Rech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A358CB0-0283-4108-A1B7-B3A256F04821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Daniel apresenta a pesquisa de satisfação na 7COMm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ECDE8B78-3EEF-49CF-96E6-1E95CCFEE899}"/>
              </a:ext>
            </a:extLst>
          </p:cNvPr>
          <p:cNvSpPr txBox="1">
            <a:spLocks/>
          </p:cNvSpPr>
          <p:nvPr/>
        </p:nvSpPr>
        <p:spPr bwMode="auto">
          <a:xfrm>
            <a:off x="7380288" y="1285875"/>
            <a:ext cx="1376164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0794CE"/>
                </a:solidFill>
              </a:rPr>
              <a:t>Rech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9B1CD5D-D19D-4AE4-B3F2-F831CA10E2ED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0" name="Imagem 1">
            <a:extLst>
              <a:ext uri="{FF2B5EF4-FFF2-40B4-BE49-F238E27FC236}">
                <a16:creationId xmlns:a16="http://schemas.microsoft.com/office/drawing/2014/main" id="{3B5D9B11-4746-4BE7-842D-CE03C912E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7" b="15797"/>
          <a:stretch>
            <a:fillRect/>
          </a:stretch>
        </p:blipFill>
        <p:spPr bwMode="auto">
          <a:xfrm>
            <a:off x="0" y="1203325"/>
            <a:ext cx="91440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F8A64EA-7BBF-4C83-9B62-49624ADDED2D}"/>
              </a:ext>
            </a:extLst>
          </p:cNvPr>
          <p:cNvCxnSpPr/>
          <p:nvPr/>
        </p:nvCxnSpPr>
        <p:spPr>
          <a:xfrm flipH="1">
            <a:off x="7164388" y="1635125"/>
            <a:ext cx="431800" cy="288925"/>
          </a:xfrm>
          <a:prstGeom prst="straightConnector1">
            <a:avLst/>
          </a:prstGeom>
          <a:ln w="76200">
            <a:solidFill>
              <a:srgbClr val="0794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C2D49302-0D17-4617-B0C2-92CF4FC088F0}"/>
              </a:ext>
            </a:extLst>
          </p:cNvPr>
          <p:cNvSpPr/>
          <p:nvPr/>
        </p:nvSpPr>
        <p:spPr>
          <a:xfrm>
            <a:off x="0" y="1203325"/>
            <a:ext cx="9144000" cy="381635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A4D062D-6880-48FC-AA4D-D606EB7816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941848"/>
              </p:ext>
            </p:extLst>
          </p:nvPr>
        </p:nvGraphicFramePr>
        <p:xfrm>
          <a:off x="-44750" y="2147898"/>
          <a:ext cx="2649600" cy="2425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B209E98-42F9-4C8A-B887-C819C3A2D2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048883"/>
              </p:ext>
            </p:extLst>
          </p:nvPr>
        </p:nvGraphicFramePr>
        <p:xfrm>
          <a:off x="3772297" y="2126310"/>
          <a:ext cx="3571924" cy="2268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9706" name="Picture 2" descr="Resultado de imagem para 7COMM">
            <a:extLst>
              <a:ext uri="{FF2B5EF4-FFF2-40B4-BE49-F238E27FC236}">
                <a16:creationId xmlns:a16="http://schemas.microsoft.com/office/drawing/2014/main" id="{BCA2AA40-D849-4237-9958-15428974E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662" y="4191743"/>
            <a:ext cx="14351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E9760222-8221-4A09-BF7E-36D9C9C8E158}"/>
              </a:ext>
            </a:extLst>
          </p:cNvPr>
          <p:cNvSpPr/>
          <p:nvPr/>
        </p:nvSpPr>
        <p:spPr>
          <a:xfrm>
            <a:off x="7092950" y="2211388"/>
            <a:ext cx="2268538" cy="2268537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2" name="Picture 22" descr="Daniel Alfenas">
            <a:extLst>
              <a:ext uri="{FF2B5EF4-FFF2-40B4-BE49-F238E27FC236}">
                <a16:creationId xmlns:a16="http://schemas.microsoft.com/office/drawing/2014/main" id="{7ABE889E-D37A-46C0-A64B-83D15278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388" y="2269331"/>
            <a:ext cx="2152650" cy="215265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E925228A-9FF7-442A-B1D1-31A05BB950A7}"/>
              </a:ext>
            </a:extLst>
          </p:cNvPr>
          <p:cNvSpPr txBox="1">
            <a:spLocks/>
          </p:cNvSpPr>
          <p:nvPr/>
        </p:nvSpPr>
        <p:spPr bwMode="auto">
          <a:xfrm>
            <a:off x="675770" y="4110641"/>
            <a:ext cx="108012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400" b="1" dirty="0"/>
              <a:t>Antes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FC3DB58C-3C9C-4EC7-8EA8-F75DA2E7CA31}"/>
              </a:ext>
            </a:extLst>
          </p:cNvPr>
          <p:cNvSpPr txBox="1">
            <a:spLocks/>
          </p:cNvSpPr>
          <p:nvPr/>
        </p:nvSpPr>
        <p:spPr bwMode="auto">
          <a:xfrm>
            <a:off x="4888910" y="4092586"/>
            <a:ext cx="1376164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400" b="1" dirty="0"/>
              <a:t>Depois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7D10000-8DBF-4992-885E-360CD14BC2C3}"/>
              </a:ext>
            </a:extLst>
          </p:cNvPr>
          <p:cNvSpPr/>
          <p:nvPr/>
        </p:nvSpPr>
        <p:spPr>
          <a:xfrm>
            <a:off x="2694662" y="2550515"/>
            <a:ext cx="1476128" cy="1476127"/>
          </a:xfrm>
          <a:prstGeom prst="ellipse">
            <a:avLst/>
          </a:prstGeom>
          <a:solidFill>
            <a:srgbClr val="0427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29705" name="Rectangle 2">
            <a:extLst>
              <a:ext uri="{FF2B5EF4-FFF2-40B4-BE49-F238E27FC236}">
                <a16:creationId xmlns:a16="http://schemas.microsoft.com/office/drawing/2014/main" id="{F891FF66-C75F-4314-9735-32F9EBF85D98}"/>
              </a:ext>
            </a:extLst>
          </p:cNvPr>
          <p:cNvSpPr txBox="1">
            <a:spLocks/>
          </p:cNvSpPr>
          <p:nvPr/>
        </p:nvSpPr>
        <p:spPr bwMode="auto">
          <a:xfrm>
            <a:off x="2749681" y="2939328"/>
            <a:ext cx="13684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</a:rPr>
              <a:t>PILOTO MERIT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</a:rPr>
              <a:t>MONEY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644018B-7377-4798-9317-CD5E8CB6EE3C}"/>
              </a:ext>
            </a:extLst>
          </p:cNvPr>
          <p:cNvSpPr/>
          <p:nvPr/>
        </p:nvSpPr>
        <p:spPr>
          <a:xfrm>
            <a:off x="446236" y="1504963"/>
            <a:ext cx="5976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00" b="1" i="0" u="none" strike="noStrike" kern="1200" cap="all" spc="5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pt-BR" b="1" cap="all" spc="50" dirty="0"/>
              <a:t>Estão satisfeitos com a maneira que os seus esforços são reconhecidos?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1A336DCA-64B1-4668-B5A1-A142A8960F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764918"/>
            <a:ext cx="2970342" cy="19667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BD945127-FEA1-417C-B5C0-6B2A9CC6B3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3088" y="4764918"/>
            <a:ext cx="2970342" cy="196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978F3C7-B3B3-4FF3-8BEF-B5CA4589E77B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Daniel compartilha o esforço pra rodar </a:t>
            </a:r>
            <a:r>
              <a:rPr lang="pt-BR" altLang="pt-BR" sz="2400" b="1" dirty="0" err="1"/>
              <a:t>Merit</a:t>
            </a:r>
            <a:r>
              <a:rPr lang="pt-BR" altLang="pt-BR" sz="2400" b="1" dirty="0"/>
              <a:t> Money 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042A2CC-C57E-4AAF-B3BD-A74C3D7A780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8" name="Imagem 1">
            <a:extLst>
              <a:ext uri="{FF2B5EF4-FFF2-40B4-BE49-F238E27FC236}">
                <a16:creationId xmlns:a16="http://schemas.microsoft.com/office/drawing/2014/main" id="{9F2A684E-4FDA-4799-9CC4-2ADDD4D95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7" b="15797"/>
          <a:stretch>
            <a:fillRect/>
          </a:stretch>
        </p:blipFill>
        <p:spPr bwMode="auto">
          <a:xfrm>
            <a:off x="0" y="1203325"/>
            <a:ext cx="91440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229893CE-0140-4DC3-9AC2-7A7C4760F7BC}"/>
              </a:ext>
            </a:extLst>
          </p:cNvPr>
          <p:cNvCxnSpPr/>
          <p:nvPr/>
        </p:nvCxnSpPr>
        <p:spPr>
          <a:xfrm flipH="1">
            <a:off x="7164388" y="1635125"/>
            <a:ext cx="431800" cy="288925"/>
          </a:xfrm>
          <a:prstGeom prst="straightConnector1">
            <a:avLst/>
          </a:prstGeom>
          <a:ln w="76200">
            <a:solidFill>
              <a:srgbClr val="0794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EEC29B4B-1AE7-43A5-948F-DA97E5755C28}"/>
              </a:ext>
            </a:extLst>
          </p:cNvPr>
          <p:cNvSpPr/>
          <p:nvPr/>
        </p:nvSpPr>
        <p:spPr>
          <a:xfrm>
            <a:off x="0" y="1203325"/>
            <a:ext cx="9144000" cy="3816350"/>
          </a:xfrm>
          <a:prstGeom prst="rect">
            <a:avLst/>
          </a:prstGeom>
          <a:solidFill>
            <a:srgbClr val="FFFFFF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E6ECCEC-757E-4932-BB3E-2D0DE2CC0723}"/>
              </a:ext>
            </a:extLst>
          </p:cNvPr>
          <p:cNvSpPr/>
          <p:nvPr/>
        </p:nvSpPr>
        <p:spPr>
          <a:xfrm>
            <a:off x="7092950" y="2211388"/>
            <a:ext cx="2268538" cy="2268537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4" name="Picture 22" descr="Daniel Alfenas">
            <a:extLst>
              <a:ext uri="{FF2B5EF4-FFF2-40B4-BE49-F238E27FC236}">
                <a16:creationId xmlns:a16="http://schemas.microsoft.com/office/drawing/2014/main" id="{B14913BA-87FF-4D41-9887-4F5B02B96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388" y="2269331"/>
            <a:ext cx="2152650" cy="215265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DEDCE8A0-3E42-4BA1-8355-D2AC3394B5F9}"/>
              </a:ext>
            </a:extLst>
          </p:cNvPr>
          <p:cNvSpPr/>
          <p:nvPr/>
        </p:nvSpPr>
        <p:spPr>
          <a:xfrm>
            <a:off x="4521422" y="2153282"/>
            <a:ext cx="1994794" cy="1994793"/>
          </a:xfrm>
          <a:prstGeom prst="ellipse">
            <a:avLst/>
          </a:prstGeom>
          <a:solidFill>
            <a:srgbClr val="0427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bg1"/>
              </a:solidFill>
            </a:endParaRPr>
          </a:p>
        </p:txBody>
      </p:sp>
      <p:pic>
        <p:nvPicPr>
          <p:cNvPr id="54280" name="Picture 8" descr="Imagem relacionada">
            <a:extLst>
              <a:ext uri="{FF2B5EF4-FFF2-40B4-BE49-F238E27FC236}">
                <a16:creationId xmlns:a16="http://schemas.microsoft.com/office/drawing/2014/main" id="{ECB57BB7-2517-4D35-8F79-B062077EE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607" y="2427288"/>
            <a:ext cx="1576321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A9428CF5-0B45-46C1-B31D-E4BA55B7CCD2}"/>
              </a:ext>
            </a:extLst>
          </p:cNvPr>
          <p:cNvSpPr/>
          <p:nvPr/>
        </p:nvSpPr>
        <p:spPr>
          <a:xfrm>
            <a:off x="166108" y="2153282"/>
            <a:ext cx="1994794" cy="1994793"/>
          </a:xfrm>
          <a:prstGeom prst="ellipse">
            <a:avLst/>
          </a:prstGeom>
          <a:solidFill>
            <a:srgbClr val="0427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bg1"/>
              </a:solidFill>
            </a:endParaRPr>
          </a:p>
        </p:txBody>
      </p:sp>
      <p:pic>
        <p:nvPicPr>
          <p:cNvPr id="134148" name="Picture 4" descr="Resultado de imagem para excel">
            <a:extLst>
              <a:ext uri="{FF2B5EF4-FFF2-40B4-BE49-F238E27FC236}">
                <a16:creationId xmlns:a16="http://schemas.microsoft.com/office/drawing/2014/main" id="{5C763339-FB7F-43DA-B3AB-88B00424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7194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Resultado de imagem para 7COMM">
            <a:extLst>
              <a:ext uri="{FF2B5EF4-FFF2-40B4-BE49-F238E27FC236}">
                <a16:creationId xmlns:a16="http://schemas.microsoft.com/office/drawing/2014/main" id="{91C2DC09-BD32-404D-A1D9-FEC345338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662" y="4191743"/>
            <a:ext cx="14351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38E2BE30-29C1-413E-9B50-644D8369560A}"/>
              </a:ext>
            </a:extLst>
          </p:cNvPr>
          <p:cNvSpPr/>
          <p:nvPr/>
        </p:nvSpPr>
        <p:spPr>
          <a:xfrm>
            <a:off x="2694662" y="2550515"/>
            <a:ext cx="1476128" cy="1476127"/>
          </a:xfrm>
          <a:prstGeom prst="ellipse">
            <a:avLst/>
          </a:prstGeom>
          <a:solidFill>
            <a:srgbClr val="0427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B42BB800-0B6E-4DCD-A00E-78A69F69CAD7}"/>
              </a:ext>
            </a:extLst>
          </p:cNvPr>
          <p:cNvSpPr txBox="1">
            <a:spLocks/>
          </p:cNvSpPr>
          <p:nvPr/>
        </p:nvSpPr>
        <p:spPr bwMode="auto">
          <a:xfrm>
            <a:off x="2749681" y="2939328"/>
            <a:ext cx="13684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</a:rPr>
              <a:t>PILOTO MERIT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</a:rPr>
              <a:t>MONEY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B681F89-7B74-4BA9-9DF0-9EE4D564C2F0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Daniel apresenta o 7Coins</a:t>
            </a:r>
            <a:endParaRPr lang="pt-BR" altLang="pt-BR" sz="2400" b="1" u="sng" dirty="0">
              <a:solidFill>
                <a:srgbClr val="FF0000"/>
              </a:solidFill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DB21EE7-4C23-4DF9-955C-2D9B646FAC25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6" name="Imagem 1">
            <a:extLst>
              <a:ext uri="{FF2B5EF4-FFF2-40B4-BE49-F238E27FC236}">
                <a16:creationId xmlns:a16="http://schemas.microsoft.com/office/drawing/2014/main" id="{EA36B79C-4FB3-4102-AED5-C7AFB1ABF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7" b="15797"/>
          <a:stretch>
            <a:fillRect/>
          </a:stretch>
        </p:blipFill>
        <p:spPr bwMode="auto">
          <a:xfrm>
            <a:off x="0" y="1203325"/>
            <a:ext cx="91440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D1AEF35-3317-469F-BCD1-EB62CE609A29}"/>
              </a:ext>
            </a:extLst>
          </p:cNvPr>
          <p:cNvCxnSpPr/>
          <p:nvPr/>
        </p:nvCxnSpPr>
        <p:spPr>
          <a:xfrm flipH="1">
            <a:off x="7164388" y="1635125"/>
            <a:ext cx="431800" cy="288925"/>
          </a:xfrm>
          <a:prstGeom prst="straightConnector1">
            <a:avLst/>
          </a:prstGeom>
          <a:ln w="76200">
            <a:solidFill>
              <a:srgbClr val="0794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531D2BC8-E8B0-4BBE-AAC0-713785F99858}"/>
              </a:ext>
            </a:extLst>
          </p:cNvPr>
          <p:cNvSpPr/>
          <p:nvPr/>
        </p:nvSpPr>
        <p:spPr>
          <a:xfrm>
            <a:off x="0" y="1203325"/>
            <a:ext cx="9144000" cy="381635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3799" name="Imagem 11">
            <a:extLst>
              <a:ext uri="{FF2B5EF4-FFF2-40B4-BE49-F238E27FC236}">
                <a16:creationId xmlns:a16="http://schemas.microsoft.com/office/drawing/2014/main" id="{E6D13A62-FDB4-4EC6-99AA-68BC8BAF9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17"/>
          <a:stretch>
            <a:fillRect/>
          </a:stretch>
        </p:blipFill>
        <p:spPr bwMode="auto">
          <a:xfrm>
            <a:off x="354651" y="1779357"/>
            <a:ext cx="6383649" cy="266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C4724C06-3051-4D25-8209-E48BB24F38A1}"/>
              </a:ext>
            </a:extLst>
          </p:cNvPr>
          <p:cNvSpPr/>
          <p:nvPr/>
        </p:nvSpPr>
        <p:spPr>
          <a:xfrm>
            <a:off x="7092950" y="2211388"/>
            <a:ext cx="2268538" cy="2268537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9" name="Picture 22" descr="Daniel Alfenas">
            <a:extLst>
              <a:ext uri="{FF2B5EF4-FFF2-40B4-BE49-F238E27FC236}">
                <a16:creationId xmlns:a16="http://schemas.microsoft.com/office/drawing/2014/main" id="{83BD035C-7EE8-4121-A9AC-E23A2A23C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388" y="2269331"/>
            <a:ext cx="2152650" cy="215265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2163E2A-A3C0-4364-A1A4-DD864D339E7F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Nós entendemos os princípios....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ED1D9D3-D588-4954-94ED-B0A46E71E992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CCF23976-2BF7-4FA4-B811-9F2D35AA0DCF}"/>
              </a:ext>
            </a:extLst>
          </p:cNvPr>
          <p:cNvSpPr/>
          <p:nvPr/>
        </p:nvSpPr>
        <p:spPr>
          <a:xfrm>
            <a:off x="105210" y="1528053"/>
            <a:ext cx="6462712" cy="2616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pt-BR" sz="2000" dirty="0">
                <a:latin typeface="+mn-lt"/>
                <a:cs typeface="+mn-cs"/>
              </a:rPr>
              <a:t>Baseado em colaboração</a:t>
            </a: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pt-BR" sz="2000" dirty="0">
              <a:latin typeface="+mn-lt"/>
              <a:cs typeface="+mn-cs"/>
            </a:endParaRP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pt-BR" sz="2000" dirty="0">
                <a:latin typeface="+mn-lt"/>
                <a:cs typeface="+mn-cs"/>
              </a:rPr>
              <a:t>O melhor feedback vem dos pares</a:t>
            </a: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pt-BR" sz="2000" dirty="0">
              <a:latin typeface="+mn-lt"/>
              <a:cs typeface="+mn-cs"/>
            </a:endParaRP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pt-BR" sz="2000" dirty="0">
                <a:latin typeface="+mn-lt"/>
                <a:cs typeface="+mn-cs"/>
              </a:rPr>
              <a:t>Pensar de forma criativa para crescer o sistema</a:t>
            </a: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pt-BR" sz="2000" dirty="0">
              <a:latin typeface="+mn-lt"/>
              <a:cs typeface="+mn-cs"/>
            </a:endParaRPr>
          </a:p>
          <a:p>
            <a:pPr marL="742950" lvl="1" indent="-285750"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pt-BR" sz="2000" dirty="0">
                <a:latin typeface="+mn-lt"/>
                <a:cs typeface="+mn-cs"/>
              </a:rPr>
              <a:t>Recompensar para nutrir a motivação intrínseca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152D222-8382-46A9-9658-3D801BE242F9}"/>
              </a:ext>
            </a:extLst>
          </p:cNvPr>
          <p:cNvSpPr/>
          <p:nvPr/>
        </p:nvSpPr>
        <p:spPr>
          <a:xfrm>
            <a:off x="559335" y="1620037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4650ABD-F769-4559-8611-43DC1B98C9B6}"/>
              </a:ext>
            </a:extLst>
          </p:cNvPr>
          <p:cNvSpPr/>
          <p:nvPr/>
        </p:nvSpPr>
        <p:spPr>
          <a:xfrm>
            <a:off x="559335" y="2352394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4698000-AD1F-40CC-81C3-9A9AD042E9EF}"/>
              </a:ext>
            </a:extLst>
          </p:cNvPr>
          <p:cNvSpPr/>
          <p:nvPr/>
        </p:nvSpPr>
        <p:spPr>
          <a:xfrm>
            <a:off x="559335" y="3096353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54074CE9-9D0D-404E-9BA4-19A8C5B6C7ED}"/>
              </a:ext>
            </a:extLst>
          </p:cNvPr>
          <p:cNvSpPr/>
          <p:nvPr/>
        </p:nvSpPr>
        <p:spPr>
          <a:xfrm>
            <a:off x="559335" y="3824358"/>
            <a:ext cx="231633" cy="231633"/>
          </a:xfrm>
          <a:prstGeom prst="ellipse">
            <a:avLst/>
          </a:prstGeom>
          <a:solidFill>
            <a:srgbClr val="EF8206"/>
          </a:solidFill>
          <a:ln>
            <a:solidFill>
              <a:srgbClr val="E20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59C22D8-D7AF-478D-8789-4D5201B354CF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Nós entendemos a dinâmica....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709BFFC-4DAF-4D06-8D11-C908E065B637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2" name="Shape 154">
            <a:extLst>
              <a:ext uri="{FF2B5EF4-FFF2-40B4-BE49-F238E27FC236}">
                <a16:creationId xmlns:a16="http://schemas.microsoft.com/office/drawing/2014/main" id="{33C87B7F-3DD9-40B0-994E-FCF27FD6E13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1492250"/>
            <a:ext cx="5619750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49978DB-640B-4B78-80C8-2D2B8F43D86C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Nós entendemos o final do ciclo...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BE88C96-B8AE-46FF-A00C-0673908D7707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0" name="Shape 160">
            <a:extLst>
              <a:ext uri="{FF2B5EF4-FFF2-40B4-BE49-F238E27FC236}">
                <a16:creationId xmlns:a16="http://schemas.microsoft.com/office/drawing/2014/main" id="{34C9906F-5871-4D39-BD94-431BC9744413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1635125"/>
            <a:ext cx="534035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5964144-F69F-4C86-BD9F-10683082FF61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Nós entendemos algumas regras...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5CAE256-A73F-4685-896F-E61A46F11283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235">
            <a:extLst>
              <a:ext uri="{FF2B5EF4-FFF2-40B4-BE49-F238E27FC236}">
                <a16:creationId xmlns:a16="http://schemas.microsoft.com/office/drawing/2014/main" id="{3BE28865-5FCF-4CB7-B2BE-A8CFE84BD757}"/>
              </a:ext>
            </a:extLst>
          </p:cNvPr>
          <p:cNvSpPr txBox="1">
            <a:spLocks/>
          </p:cNvSpPr>
          <p:nvPr/>
        </p:nvSpPr>
        <p:spPr>
          <a:xfrm>
            <a:off x="3419872" y="1978962"/>
            <a:ext cx="1744117" cy="436562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Não pode doar moedas para si próprio</a:t>
            </a:r>
          </a:p>
          <a:p>
            <a:pPr marL="257175" indent="-257175">
              <a:spcBef>
                <a:spcPts val="420"/>
              </a:spcBef>
              <a:buClr>
                <a:schemeClr val="dk1"/>
              </a:buClr>
              <a:buSzPct val="155555"/>
              <a:buFont typeface="Arial"/>
              <a:buNone/>
              <a:defRPr/>
            </a:pPr>
            <a:endParaRPr lang="pt-BR" sz="1200" dirty="0">
              <a:solidFill>
                <a:schemeClr val="dk1"/>
              </a:solidFill>
              <a:ea typeface="Arial"/>
              <a:sym typeface="Arial"/>
            </a:endParaRPr>
          </a:p>
        </p:txBody>
      </p:sp>
      <p:sp>
        <p:nvSpPr>
          <p:cNvPr id="8" name="Shape 236">
            <a:extLst>
              <a:ext uri="{FF2B5EF4-FFF2-40B4-BE49-F238E27FC236}">
                <a16:creationId xmlns:a16="http://schemas.microsoft.com/office/drawing/2014/main" id="{E9ACB861-F3D9-41AC-B07B-8ACF597F69F6}"/>
              </a:ext>
            </a:extLst>
          </p:cNvPr>
          <p:cNvSpPr txBox="1">
            <a:spLocks/>
          </p:cNvSpPr>
          <p:nvPr/>
        </p:nvSpPr>
        <p:spPr>
          <a:xfrm>
            <a:off x="5731723" y="1978962"/>
            <a:ext cx="2896245" cy="438150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Ciclos serão reiniciados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ciclicamente</a:t>
            </a:r>
          </a:p>
          <a:p>
            <a:pPr marL="257175" indent="-257175">
              <a:spcBef>
                <a:spcPts val="420"/>
              </a:spcBef>
              <a:buClr>
                <a:schemeClr val="dk1"/>
              </a:buClr>
              <a:buSzPct val="155555"/>
              <a:buFont typeface="Arial"/>
              <a:buNone/>
              <a:defRPr/>
            </a:pPr>
            <a:endParaRPr lang="pt-BR" sz="1200" dirty="0">
              <a:solidFill>
                <a:schemeClr val="dk1"/>
              </a:solidFill>
              <a:ea typeface="Arial"/>
              <a:sym typeface="Arial"/>
            </a:endParaRPr>
          </a:p>
        </p:txBody>
      </p:sp>
      <p:sp>
        <p:nvSpPr>
          <p:cNvPr id="9" name="Shape 238">
            <a:extLst>
              <a:ext uri="{FF2B5EF4-FFF2-40B4-BE49-F238E27FC236}">
                <a16:creationId xmlns:a16="http://schemas.microsoft.com/office/drawing/2014/main" id="{ED7D9FF7-CA69-41DA-A1A0-CE7B918A6F7B}"/>
              </a:ext>
            </a:extLst>
          </p:cNvPr>
          <p:cNvSpPr txBox="1">
            <a:spLocks/>
          </p:cNvSpPr>
          <p:nvPr/>
        </p:nvSpPr>
        <p:spPr>
          <a:xfrm>
            <a:off x="758031" y="1342363"/>
            <a:ext cx="1744117" cy="436562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Cada um pode doar como bem entender</a:t>
            </a:r>
          </a:p>
          <a:p>
            <a:pPr marL="257175" indent="-257175">
              <a:spcBef>
                <a:spcPts val="420"/>
              </a:spcBef>
              <a:buClr>
                <a:schemeClr val="dk1"/>
              </a:buClr>
              <a:buSzPct val="155555"/>
              <a:buFont typeface="Arial"/>
              <a:buNone/>
              <a:defRPr/>
            </a:pPr>
            <a:endParaRPr lang="pt-BR" sz="1200" dirty="0">
              <a:solidFill>
                <a:schemeClr val="dk1"/>
              </a:solidFill>
              <a:ea typeface="Arial"/>
              <a:sym typeface="Arial"/>
            </a:endParaRPr>
          </a:p>
        </p:txBody>
      </p:sp>
      <p:sp>
        <p:nvSpPr>
          <p:cNvPr id="10" name="Shape 240">
            <a:extLst>
              <a:ext uri="{FF2B5EF4-FFF2-40B4-BE49-F238E27FC236}">
                <a16:creationId xmlns:a16="http://schemas.microsoft.com/office/drawing/2014/main" id="{CA090F22-9BC8-4CD3-BD0F-1B3738A27443}"/>
              </a:ext>
            </a:extLst>
          </p:cNvPr>
          <p:cNvSpPr txBox="1">
            <a:spLocks/>
          </p:cNvSpPr>
          <p:nvPr/>
        </p:nvSpPr>
        <p:spPr>
          <a:xfrm>
            <a:off x="2860842" y="1320180"/>
            <a:ext cx="3422315" cy="436563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Sempre que houver o resgate da recompensa será utilizado o saldo de moedas recebidas</a:t>
            </a:r>
          </a:p>
          <a:p>
            <a:pPr marL="257175" indent="-257175">
              <a:spcBef>
                <a:spcPts val="420"/>
              </a:spcBef>
              <a:buClr>
                <a:schemeClr val="dk1"/>
              </a:buClr>
              <a:buSzPct val="155555"/>
              <a:buFont typeface="Arial"/>
              <a:buNone/>
              <a:defRPr/>
            </a:pPr>
            <a:endParaRPr lang="pt-BR" sz="1200" dirty="0">
              <a:solidFill>
                <a:schemeClr val="dk1"/>
              </a:solidFill>
              <a:ea typeface="Arial"/>
              <a:sym typeface="Arial"/>
            </a:endParaRPr>
          </a:p>
        </p:txBody>
      </p:sp>
      <p:sp>
        <p:nvSpPr>
          <p:cNvPr id="12" name="Shape 244">
            <a:extLst>
              <a:ext uri="{FF2B5EF4-FFF2-40B4-BE49-F238E27FC236}">
                <a16:creationId xmlns:a16="http://schemas.microsoft.com/office/drawing/2014/main" id="{5C3A252E-1F0E-4CD8-A42C-429479253073}"/>
              </a:ext>
            </a:extLst>
          </p:cNvPr>
          <p:cNvSpPr txBox="1">
            <a:spLocks/>
          </p:cNvSpPr>
          <p:nvPr/>
        </p:nvSpPr>
        <p:spPr>
          <a:xfrm>
            <a:off x="758031" y="1951071"/>
            <a:ext cx="2301801" cy="438150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pt-BR" sz="1200" dirty="0"/>
              <a:t>Todos recebem exatamente a mesma quantidade para doar</a:t>
            </a:r>
          </a:p>
          <a:p>
            <a:pPr marL="257175" indent="-257175">
              <a:spcBef>
                <a:spcPts val="420"/>
              </a:spcBef>
              <a:buClr>
                <a:schemeClr val="dk1"/>
              </a:buClr>
              <a:buSzPct val="155555"/>
              <a:buFont typeface="Arial"/>
              <a:buNone/>
              <a:defRPr/>
            </a:pPr>
            <a:endParaRPr lang="pt-BR" sz="1200" dirty="0">
              <a:solidFill>
                <a:schemeClr val="dk1"/>
              </a:solidFill>
              <a:ea typeface="Arial"/>
              <a:sym typeface="Arial"/>
            </a:endParaRPr>
          </a:p>
        </p:txBody>
      </p:sp>
      <p:pic>
        <p:nvPicPr>
          <p:cNvPr id="41993" name="Shape 234">
            <a:extLst>
              <a:ext uri="{FF2B5EF4-FFF2-40B4-BE49-F238E27FC236}">
                <a16:creationId xmlns:a16="http://schemas.microsoft.com/office/drawing/2014/main" id="{58E8FB61-A8EF-4736-BC4C-62325421B92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376" y="1978962"/>
            <a:ext cx="436562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4" name="Shape 237" descr="icoMenos.png">
            <a:extLst>
              <a:ext uri="{FF2B5EF4-FFF2-40B4-BE49-F238E27FC236}">
                <a16:creationId xmlns:a16="http://schemas.microsoft.com/office/drawing/2014/main" id="{E0EA35D7-0AD5-4C37-855F-26508855455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161" y="1978962"/>
            <a:ext cx="43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5" name="Shape 239" descr="icoMais.png">
            <a:extLst>
              <a:ext uri="{FF2B5EF4-FFF2-40B4-BE49-F238E27FC236}">
                <a16:creationId xmlns:a16="http://schemas.microsoft.com/office/drawing/2014/main" id="{9C606F18-8472-4F9A-A5DC-805D79EDDAF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9" y="1320180"/>
            <a:ext cx="43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Shape 241" descr="icoTrofeu.png">
            <a:extLst>
              <a:ext uri="{FF2B5EF4-FFF2-40B4-BE49-F238E27FC236}">
                <a16:creationId xmlns:a16="http://schemas.microsoft.com/office/drawing/2014/main" id="{0D6862F3-EA2E-4E98-BE73-04405AD4A6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279" y="1316799"/>
            <a:ext cx="43656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Shape 243" descr="icoPeople.png">
            <a:extLst>
              <a:ext uri="{FF2B5EF4-FFF2-40B4-BE49-F238E27FC236}">
                <a16:creationId xmlns:a16="http://schemas.microsoft.com/office/drawing/2014/main" id="{C5546F20-FFDC-4831-B540-DF05237BEDA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9" y="1958752"/>
            <a:ext cx="43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8" name="Shape 244">
            <a:extLst>
              <a:ext uri="{FF2B5EF4-FFF2-40B4-BE49-F238E27FC236}">
                <a16:creationId xmlns:a16="http://schemas.microsoft.com/office/drawing/2014/main" id="{F2EEDD48-93A2-446F-980D-9247CEB5E8FA}"/>
              </a:ext>
            </a:extLst>
          </p:cNvPr>
          <p:cNvSpPr txBox="1">
            <a:spLocks/>
          </p:cNvSpPr>
          <p:nvPr/>
        </p:nvSpPr>
        <p:spPr bwMode="auto">
          <a:xfrm>
            <a:off x="6564250" y="1330524"/>
            <a:ext cx="2232246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200" dirty="0"/>
              <a:t>Todas as doações serão revisadas por um Aprovador</a:t>
            </a:r>
            <a:endParaRPr lang="pt-BR" altLang="pt-BR" sz="120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pic>
        <p:nvPicPr>
          <p:cNvPr id="41999" name="Shape 243" descr="icoPeople.png">
            <a:extLst>
              <a:ext uri="{FF2B5EF4-FFF2-40B4-BE49-F238E27FC236}">
                <a16:creationId xmlns:a16="http://schemas.microsoft.com/office/drawing/2014/main" id="{4A4F3AA7-1E8A-4F7A-BEBA-AB7A83585F0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70" y="1346093"/>
            <a:ext cx="4365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m 11">
            <a:extLst>
              <a:ext uri="{FF2B5EF4-FFF2-40B4-BE49-F238E27FC236}">
                <a16:creationId xmlns:a16="http://schemas.microsoft.com/office/drawing/2014/main" id="{2CAFF252-C8A6-4A5A-A3B3-02145A76E1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17"/>
          <a:stretch>
            <a:fillRect/>
          </a:stretch>
        </p:blipFill>
        <p:spPr bwMode="auto">
          <a:xfrm>
            <a:off x="1522227" y="2558693"/>
            <a:ext cx="5657618" cy="236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419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A22DF0D-3405-440B-9A7A-F2559BB6D865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 b="1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48B7B89-4C06-4D1F-B51D-07A09BB17040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id="{5F5EBBE1-7278-4763-A1A3-3D2639CD0BB2}"/>
              </a:ext>
            </a:extLst>
          </p:cNvPr>
          <p:cNvSpPr txBox="1">
            <a:spLocks/>
          </p:cNvSpPr>
          <p:nvPr/>
        </p:nvSpPr>
        <p:spPr bwMode="auto">
          <a:xfrm>
            <a:off x="547688" y="344806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b="1" dirty="0"/>
              <a:t>...e fomos trocar uma ideia com o palestrante</a:t>
            </a:r>
          </a:p>
        </p:txBody>
      </p:sp>
      <p:pic>
        <p:nvPicPr>
          <p:cNvPr id="125954" name="Picture 2" descr="A imagem pode conter: 5 pessoas, pessoas sorrindo">
            <a:extLst>
              <a:ext uri="{FF2B5EF4-FFF2-40B4-BE49-F238E27FC236}">
                <a16:creationId xmlns:a16="http://schemas.microsoft.com/office/drawing/2014/main" id="{6097848B-3929-4152-9FE7-F715A540E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99"/>
          <a:stretch/>
        </p:blipFill>
        <p:spPr bwMode="auto">
          <a:xfrm>
            <a:off x="0" y="1208406"/>
            <a:ext cx="9144000" cy="381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139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A22DF0D-3405-440B-9A7A-F2559BB6D865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 b="1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48B7B89-4C06-4D1F-B51D-07A09BB17040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50E7DF3-0578-4DB3-B7B7-DC63AE0EA9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2606"/>
          <a:stretch/>
        </p:blipFill>
        <p:spPr>
          <a:xfrm>
            <a:off x="0" y="1220836"/>
            <a:ext cx="9144000" cy="3871191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5EBBE1-7278-4763-A1A3-3D2639CD0BB2}"/>
              </a:ext>
            </a:extLst>
          </p:cNvPr>
          <p:cNvSpPr txBox="1">
            <a:spLocks/>
          </p:cNvSpPr>
          <p:nvPr/>
        </p:nvSpPr>
        <p:spPr bwMode="auto">
          <a:xfrm>
            <a:off x="547688" y="344806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Voltando pra casa decidimos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rodar o </a:t>
            </a:r>
            <a:r>
              <a:rPr lang="pt-BR" altLang="pt-BR" sz="2400" b="1" dirty="0" err="1"/>
              <a:t>Merit</a:t>
            </a:r>
            <a:r>
              <a:rPr lang="pt-BR" altLang="pt-BR" sz="2400" b="1" dirty="0"/>
              <a:t> Money na </a:t>
            </a:r>
            <a:r>
              <a:rPr lang="pt-BR" altLang="pt-BR" sz="2400" b="1" dirty="0" err="1"/>
              <a:t>ndd</a:t>
            </a:r>
            <a:endParaRPr lang="pt-BR" altLang="pt-BR" sz="2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27C42BE1-E52D-4E41-81B7-7F6B40F80E5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Escolhemos os primeiros Times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636D318-57EE-4263-997A-D010626E4F42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132" name="Imagem 1">
            <a:extLst>
              <a:ext uri="{FF2B5EF4-FFF2-40B4-BE49-F238E27FC236}">
                <a16:creationId xmlns:a16="http://schemas.microsoft.com/office/drawing/2014/main" id="{6BFFEC84-6C41-4BD5-982C-1795B6C6D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492250"/>
            <a:ext cx="415131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133" name="Agrupar 6">
            <a:extLst>
              <a:ext uri="{FF2B5EF4-FFF2-40B4-BE49-F238E27FC236}">
                <a16:creationId xmlns:a16="http://schemas.microsoft.com/office/drawing/2014/main" id="{4BACA9E1-1CA4-4EEF-90F0-35733339C9CA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303338"/>
            <a:ext cx="3671888" cy="3716337"/>
            <a:chOff x="4884804" y="1304059"/>
            <a:chExt cx="3863660" cy="3882979"/>
          </a:xfrm>
        </p:grpSpPr>
        <p:pic>
          <p:nvPicPr>
            <p:cNvPr id="48134" name="Picture 2" descr="Resultado de imagem para post it">
              <a:extLst>
                <a:ext uri="{FF2B5EF4-FFF2-40B4-BE49-F238E27FC236}">
                  <a16:creationId xmlns:a16="http://schemas.microsoft.com/office/drawing/2014/main" id="{609B8A84-9873-4C45-965A-5E2ABABFC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5" name="Retângulo 2">
              <a:extLst>
                <a:ext uri="{FF2B5EF4-FFF2-40B4-BE49-F238E27FC236}">
                  <a16:creationId xmlns:a16="http://schemas.microsoft.com/office/drawing/2014/main" id="{33C732B1-5DAA-4D4A-89C9-2EB8E3E921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571711" y="2071673"/>
              <a:ext cx="2321056" cy="2347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1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 Escolham no máximo dois times que tenham uma maturidade legal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A284CB8-06A5-4AD4-AC00-0F10C594100A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Coletamos dados dentro de um período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ADFEBC8-0DA2-4C6A-BD95-6E59E012AAE0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80" name="Agrupar 6">
            <a:extLst>
              <a:ext uri="{FF2B5EF4-FFF2-40B4-BE49-F238E27FC236}">
                <a16:creationId xmlns:a16="http://schemas.microsoft.com/office/drawing/2014/main" id="{B4C089D8-ABE2-4F0F-9E79-B4EA8F197D69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303338"/>
            <a:ext cx="3671888" cy="3716337"/>
            <a:chOff x="4884804" y="1304059"/>
            <a:chExt cx="3863660" cy="3882979"/>
          </a:xfrm>
        </p:grpSpPr>
        <p:pic>
          <p:nvPicPr>
            <p:cNvPr id="50182" name="Picture 2" descr="Resultado de imagem para post it">
              <a:extLst>
                <a:ext uri="{FF2B5EF4-FFF2-40B4-BE49-F238E27FC236}">
                  <a16:creationId xmlns:a16="http://schemas.microsoft.com/office/drawing/2014/main" id="{9F8EEDAE-5C86-436E-BE34-B67922B99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3" name="Retângulo 2">
              <a:extLst>
                <a:ext uri="{FF2B5EF4-FFF2-40B4-BE49-F238E27FC236}">
                  <a16:creationId xmlns:a16="http://schemas.microsoft.com/office/drawing/2014/main" id="{3817D9A4-CCC3-42FA-8A53-F00C1F5399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571712" y="2393369"/>
              <a:ext cx="2321056" cy="170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2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Rode um piloto de 2 meses e colete dados</a:t>
              </a:r>
            </a:p>
          </p:txBody>
        </p:sp>
      </p:grpSp>
      <p:pic>
        <p:nvPicPr>
          <p:cNvPr id="50181" name="Imagem 9">
            <a:extLst>
              <a:ext uri="{FF2B5EF4-FFF2-40B4-BE49-F238E27FC236}">
                <a16:creationId xmlns:a16="http://schemas.microsoft.com/office/drawing/2014/main" id="{B37A6B57-7ECF-4D31-871C-64CFF2F76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1368425"/>
            <a:ext cx="39116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64A2B35-3A73-41E2-91A5-8A19E8C41955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Apresentamos a ideia para a Presidência, Diretoria, Gestores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758B360-9552-4686-A349-D70BDB1E437C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228" name="Agrupar 6">
            <a:extLst>
              <a:ext uri="{FF2B5EF4-FFF2-40B4-BE49-F238E27FC236}">
                <a16:creationId xmlns:a16="http://schemas.microsoft.com/office/drawing/2014/main" id="{6A42F685-633C-471C-B4B1-3E00BA9B7619}"/>
              </a:ext>
            </a:extLst>
          </p:cNvPr>
          <p:cNvGrpSpPr>
            <a:grpSpLocks/>
          </p:cNvGrpSpPr>
          <p:nvPr/>
        </p:nvGrpSpPr>
        <p:grpSpPr bwMode="auto">
          <a:xfrm>
            <a:off x="5383236" y="1256045"/>
            <a:ext cx="3671888" cy="3716337"/>
            <a:chOff x="4884804" y="1304059"/>
            <a:chExt cx="3863660" cy="3882979"/>
          </a:xfrm>
        </p:grpSpPr>
        <p:pic>
          <p:nvPicPr>
            <p:cNvPr id="52230" name="Picture 2" descr="Resultado de imagem para post it">
              <a:extLst>
                <a:ext uri="{FF2B5EF4-FFF2-40B4-BE49-F238E27FC236}">
                  <a16:creationId xmlns:a16="http://schemas.microsoft.com/office/drawing/2014/main" id="{2A6E249D-A1D1-4F14-8815-4D80395DF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1" name="Retângulo 2">
              <a:extLst>
                <a:ext uri="{FF2B5EF4-FFF2-40B4-BE49-F238E27FC236}">
                  <a16:creationId xmlns:a16="http://schemas.microsoft.com/office/drawing/2014/main" id="{88649EF2-6B4D-4F48-A6A4-55B7CAD733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571712" y="2071791"/>
              <a:ext cx="2321056" cy="2347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3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Apresente os resultados mostrando o potencial da ferramenta</a:t>
              </a:r>
            </a:p>
          </p:txBody>
        </p:sp>
      </p:grpSp>
      <p:pic>
        <p:nvPicPr>
          <p:cNvPr id="52229" name="Imagem 5">
            <a:extLst>
              <a:ext uri="{FF2B5EF4-FFF2-40B4-BE49-F238E27FC236}">
                <a16:creationId xmlns:a16="http://schemas.microsoft.com/office/drawing/2014/main" id="{2B952F32-AC58-45B1-89E0-3322C3FBC8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75"/>
          <a:stretch/>
        </p:blipFill>
        <p:spPr bwMode="auto">
          <a:xfrm>
            <a:off x="107504" y="2643189"/>
            <a:ext cx="3776543" cy="201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DDB24E9-AB74-4B33-A80E-8D8AB353B8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00" b="61054"/>
          <a:stretch/>
        </p:blipFill>
        <p:spPr bwMode="auto">
          <a:xfrm>
            <a:off x="234953" y="1228859"/>
            <a:ext cx="2752872" cy="11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65E2E0D-EF22-4582-9C8F-78A8C1E718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0" r="33839" b="61054"/>
          <a:stretch/>
        </p:blipFill>
        <p:spPr bwMode="auto">
          <a:xfrm>
            <a:off x="2544242" y="1812537"/>
            <a:ext cx="2700191" cy="11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CBFB603-C49E-49F2-A018-B49A9B6FE2A3}"/>
              </a:ext>
            </a:extLst>
          </p:cNvPr>
          <p:cNvSpPr/>
          <p:nvPr/>
        </p:nvSpPr>
        <p:spPr>
          <a:xfrm>
            <a:off x="3884047" y="4094447"/>
            <a:ext cx="287834" cy="236542"/>
          </a:xfrm>
          <a:prstGeom prst="rect">
            <a:avLst/>
          </a:prstGeom>
          <a:solidFill>
            <a:srgbClr val="CBA0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09BA7E-9A98-41AB-BA65-B5DB3480B8A6}"/>
              </a:ext>
            </a:extLst>
          </p:cNvPr>
          <p:cNvSpPr txBox="1"/>
          <p:nvPr/>
        </p:nvSpPr>
        <p:spPr>
          <a:xfrm>
            <a:off x="4171881" y="4074219"/>
            <a:ext cx="1410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Reconhecimentos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7647CF0-36F4-4CE9-B4C5-7C661CF772C3}"/>
              </a:ext>
            </a:extLst>
          </p:cNvPr>
          <p:cNvSpPr/>
          <p:nvPr/>
        </p:nvSpPr>
        <p:spPr>
          <a:xfrm>
            <a:off x="3884046" y="3765453"/>
            <a:ext cx="287834" cy="236542"/>
          </a:xfrm>
          <a:prstGeom prst="rect">
            <a:avLst/>
          </a:prstGeom>
          <a:solidFill>
            <a:srgbClr val="FDD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827D64A-AD20-4A5B-9BA3-2B30E3422EC9}"/>
              </a:ext>
            </a:extLst>
          </p:cNvPr>
          <p:cNvSpPr txBox="1"/>
          <p:nvPr/>
        </p:nvSpPr>
        <p:spPr>
          <a:xfrm>
            <a:off x="4194228" y="3745224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Moedas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A941B110-4843-40E2-8774-07B6BC6FC915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Em 4 meses amadurecemos a proposta rodando em 6 Times</a:t>
            </a:r>
            <a:r>
              <a:rPr lang="pt-BR" altLang="pt-BR" sz="2000" b="1" dirty="0"/>
              <a:t> (40 pessoas)</a:t>
            </a:r>
            <a:endParaRPr lang="pt-BR" altLang="pt-BR" sz="2400" b="1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9928DAE-F8B4-44B8-92ED-570529ED4C1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277" name="Agrupar 11">
            <a:extLst>
              <a:ext uri="{FF2B5EF4-FFF2-40B4-BE49-F238E27FC236}">
                <a16:creationId xmlns:a16="http://schemas.microsoft.com/office/drawing/2014/main" id="{9BCB993A-B9FB-4AB0-8F1F-C439AF926BD4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492250"/>
            <a:ext cx="2555362" cy="3204360"/>
            <a:chOff x="971600" y="1308453"/>
            <a:chExt cx="2983130" cy="3711569"/>
          </a:xfrm>
        </p:grpSpPr>
        <p:pic>
          <p:nvPicPr>
            <p:cNvPr id="54278" name="Imagem 8">
              <a:extLst>
                <a:ext uri="{FF2B5EF4-FFF2-40B4-BE49-F238E27FC236}">
                  <a16:creationId xmlns:a16="http://schemas.microsoft.com/office/drawing/2014/main" id="{05E1A59B-B1A7-4EBA-AF03-14C2434B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308453"/>
              <a:ext cx="2983130" cy="371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79" name="Imagem 9">
              <a:extLst>
                <a:ext uri="{FF2B5EF4-FFF2-40B4-BE49-F238E27FC236}">
                  <a16:creationId xmlns:a16="http://schemas.microsoft.com/office/drawing/2014/main" id="{C5E19745-1F4C-46E8-82C8-C6E5923C5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5" t="2686" r="2580" b="31387"/>
            <a:stretch>
              <a:fillRect/>
            </a:stretch>
          </p:blipFill>
          <p:spPr bwMode="auto">
            <a:xfrm>
              <a:off x="1044991" y="2139701"/>
              <a:ext cx="2590905" cy="2774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0" name="Imagem 12">
              <a:extLst>
                <a:ext uri="{FF2B5EF4-FFF2-40B4-BE49-F238E27FC236}">
                  <a16:creationId xmlns:a16="http://schemas.microsoft.com/office/drawing/2014/main" id="{6006F378-F7FF-4DC6-9F89-8CE1F0417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18" b="31985"/>
            <a:stretch>
              <a:fillRect/>
            </a:stretch>
          </p:blipFill>
          <p:spPr bwMode="auto">
            <a:xfrm>
              <a:off x="1331640" y="1815665"/>
              <a:ext cx="720080" cy="144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1" name="Imagem 10">
              <a:extLst>
                <a:ext uri="{FF2B5EF4-FFF2-40B4-BE49-F238E27FC236}">
                  <a16:creationId xmlns:a16="http://schemas.microsoft.com/office/drawing/2014/main" id="{71A81408-D431-444B-8536-D5D9AD3F1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985"/>
            <a:stretch>
              <a:fillRect/>
            </a:stretch>
          </p:blipFill>
          <p:spPr bwMode="auto">
            <a:xfrm>
              <a:off x="1331640" y="1833246"/>
              <a:ext cx="792088" cy="7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Imagem 8">
            <a:extLst>
              <a:ext uri="{FF2B5EF4-FFF2-40B4-BE49-F238E27FC236}">
                <a16:creationId xmlns:a16="http://schemas.microsoft.com/office/drawing/2014/main" id="{71320DDB-6FFF-4B75-B911-27D23669B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92250"/>
            <a:ext cx="2575276" cy="320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Resultado de imagem para post it">
            <a:extLst>
              <a:ext uri="{FF2B5EF4-FFF2-40B4-BE49-F238E27FC236}">
                <a16:creationId xmlns:a16="http://schemas.microsoft.com/office/drawing/2014/main" id="{006F7F2F-E8CB-472C-91DE-8D69CB351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57" y="1318535"/>
            <a:ext cx="3671888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2">
            <a:extLst>
              <a:ext uri="{FF2B5EF4-FFF2-40B4-BE49-F238E27FC236}">
                <a16:creationId xmlns:a16="http://schemas.microsoft.com/office/drawing/2014/main" id="{B1EE18DF-887D-48BC-9B75-5D88007DB81B}"/>
              </a:ext>
            </a:extLst>
          </p:cNvPr>
          <p:cNvSpPr>
            <a:spLocks noChangeArrowheads="1"/>
          </p:cNvSpPr>
          <p:nvPr/>
        </p:nvSpPr>
        <p:spPr bwMode="auto">
          <a:xfrm rot="20999892">
            <a:off x="6179176" y="2245763"/>
            <a:ext cx="2364271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/>
              <a:t>Dica nº 4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/>
              <a:t>Acompanhar de perto a utilização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altLang="pt-BR" sz="1400" b="1" dirty="0"/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b="1" dirty="0"/>
              <a:t>Pão duro da Rodada </a:t>
            </a:r>
            <a:endParaRPr lang="pt-BR" altLang="pt-BR" sz="1400" b="1" dirty="0">
              <a:sym typeface="Wingdings" panose="05000000000000000000" pitchFamily="2" charset="2"/>
            </a:endParaRP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b="1" dirty="0">
                <a:sym typeface="Wingdings" panose="05000000000000000000" pitchFamily="2" charset="2"/>
              </a:rPr>
              <a:t>Não ao Pidão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09002C6-294F-4C66-AEAA-829D9C7F4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47" y="2341372"/>
            <a:ext cx="6066507" cy="2484231"/>
          </a:xfrm>
          <a:prstGeom prst="rect">
            <a:avLst/>
          </a:prstGeom>
        </p:spPr>
      </p:pic>
      <p:sp>
        <p:nvSpPr>
          <p:cNvPr id="58370" name="Rectangle 2">
            <a:extLst>
              <a:ext uri="{FF2B5EF4-FFF2-40B4-BE49-F238E27FC236}">
                <a16:creationId xmlns:a16="http://schemas.microsoft.com/office/drawing/2014/main" id="{AA1B9E75-C9A6-4A14-BC09-6A8753731560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b="1" dirty="0"/>
              <a:t>Depois de 4 meses, compartilhamos os resultados: Reconhecimentos e Engajamento </a:t>
            </a:r>
            <a:r>
              <a:rPr lang="pt-BR" altLang="pt-BR" sz="2000" b="1" dirty="0">
                <a:sym typeface="Wingdings" panose="05000000000000000000" pitchFamily="2" charset="2"/>
              </a:rPr>
              <a:t></a:t>
            </a:r>
            <a:r>
              <a:rPr lang="pt-BR" altLang="pt-BR" sz="2000" b="1" dirty="0"/>
              <a:t>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5F9F812-B84B-4222-B100-9D387D100112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2" name="Imagem 7">
            <a:extLst>
              <a:ext uri="{FF2B5EF4-FFF2-40B4-BE49-F238E27FC236}">
                <a16:creationId xmlns:a16="http://schemas.microsoft.com/office/drawing/2014/main" id="{4BD32319-6441-4494-9D86-E65EB8C934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4" r="33839" b="31783"/>
          <a:stretch/>
        </p:blipFill>
        <p:spPr bwMode="auto">
          <a:xfrm>
            <a:off x="395288" y="1368426"/>
            <a:ext cx="5453063" cy="89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3" name="Agrupar 8">
            <a:extLst>
              <a:ext uri="{FF2B5EF4-FFF2-40B4-BE49-F238E27FC236}">
                <a16:creationId xmlns:a16="http://schemas.microsoft.com/office/drawing/2014/main" id="{7DB68FE4-CD11-47C2-9754-4193CEEB7DCD}"/>
              </a:ext>
            </a:extLst>
          </p:cNvPr>
          <p:cNvGrpSpPr>
            <a:grpSpLocks/>
          </p:cNvGrpSpPr>
          <p:nvPr/>
        </p:nvGrpSpPr>
        <p:grpSpPr bwMode="auto">
          <a:xfrm>
            <a:off x="5969000" y="1622425"/>
            <a:ext cx="3175000" cy="3213100"/>
            <a:chOff x="4884804" y="1304059"/>
            <a:chExt cx="3863660" cy="3882979"/>
          </a:xfrm>
        </p:grpSpPr>
        <p:pic>
          <p:nvPicPr>
            <p:cNvPr id="58374" name="Picture 2" descr="Resultado de imagem para post it">
              <a:extLst>
                <a:ext uri="{FF2B5EF4-FFF2-40B4-BE49-F238E27FC236}">
                  <a16:creationId xmlns:a16="http://schemas.microsoft.com/office/drawing/2014/main" id="{2818FA13-351D-43EB-9F01-0EF259601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5" name="Retângulo 10">
              <a:extLst>
                <a:ext uri="{FF2B5EF4-FFF2-40B4-BE49-F238E27FC236}">
                  <a16:creationId xmlns:a16="http://schemas.microsoft.com/office/drawing/2014/main" id="{40BC4CCC-94FB-4A87-A99D-F52E62FB5C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093968" y="2080623"/>
              <a:ext cx="3198231" cy="234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5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Tente validar a ideia gastando pouco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(Informalidade)</a:t>
              </a:r>
            </a:p>
          </p:txBody>
        </p:sp>
      </p:grpSp>
      <p:pic>
        <p:nvPicPr>
          <p:cNvPr id="10" name="Imagem 7">
            <a:extLst>
              <a:ext uri="{FF2B5EF4-FFF2-40B4-BE49-F238E27FC236}">
                <a16:creationId xmlns:a16="http://schemas.microsoft.com/office/drawing/2014/main" id="{1345CB39-7EBB-405D-B78B-4BFF3F6EDA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8501" r="66274"/>
          <a:stretch/>
        </p:blipFill>
        <p:spPr bwMode="auto">
          <a:xfrm>
            <a:off x="368806" y="2297845"/>
            <a:ext cx="2779713" cy="95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B51E881-59A3-43BC-9010-A3074121E120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Colocamos pra rodar o programa em toda a empresa</a:t>
            </a:r>
            <a:r>
              <a:rPr lang="pt-BR" altLang="pt-BR" sz="2000" b="1" dirty="0"/>
              <a:t> (400 pessoas)</a:t>
            </a:r>
            <a:endParaRPr lang="pt-BR" altLang="pt-BR" sz="2400" b="1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8EDD600-F15B-456B-8AAE-E4845D30BD99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756" name="Picture 2" descr="Resultado de imagem para jurgen appelo">
            <a:extLst>
              <a:ext uri="{FF2B5EF4-FFF2-40B4-BE49-F238E27FC236}">
                <a16:creationId xmlns:a16="http://schemas.microsoft.com/office/drawing/2014/main" id="{80F06A8C-B57F-4751-846D-C36495FD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7"/>
          <a:stretch>
            <a:fillRect/>
          </a:stretch>
        </p:blipFill>
        <p:spPr bwMode="auto">
          <a:xfrm>
            <a:off x="36513" y="1708150"/>
            <a:ext cx="8207375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57" name="Agrupar 5">
            <a:extLst>
              <a:ext uri="{FF2B5EF4-FFF2-40B4-BE49-F238E27FC236}">
                <a16:creationId xmlns:a16="http://schemas.microsoft.com/office/drawing/2014/main" id="{24A36801-BFC2-4C7C-9CE1-11FF12D19907}"/>
              </a:ext>
            </a:extLst>
          </p:cNvPr>
          <p:cNvGrpSpPr>
            <a:grpSpLocks/>
          </p:cNvGrpSpPr>
          <p:nvPr/>
        </p:nvGrpSpPr>
        <p:grpSpPr bwMode="auto">
          <a:xfrm>
            <a:off x="5464175" y="1333500"/>
            <a:ext cx="3673475" cy="3716338"/>
            <a:chOff x="4884804" y="1304059"/>
            <a:chExt cx="3863660" cy="3882979"/>
          </a:xfrm>
        </p:grpSpPr>
        <p:pic>
          <p:nvPicPr>
            <p:cNvPr id="74758" name="Picture 2" descr="Resultado de imagem para post it">
              <a:extLst>
                <a:ext uri="{FF2B5EF4-FFF2-40B4-BE49-F238E27FC236}">
                  <a16:creationId xmlns:a16="http://schemas.microsoft.com/office/drawing/2014/main" id="{FD77CF91-E373-47BC-AB79-1E339910A6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59" name="Retângulo 7">
              <a:extLst>
                <a:ext uri="{FF2B5EF4-FFF2-40B4-BE49-F238E27FC236}">
                  <a16:creationId xmlns:a16="http://schemas.microsoft.com/office/drawing/2014/main" id="{CB5AB41C-8EF5-4897-96DA-1E3F89ABE5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325235" y="2084141"/>
              <a:ext cx="2735887" cy="2347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6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Apresente pessoalmente, explique, escute... isso aumenta o engajamento ;-)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21ACA451-C36D-449D-AE23-77B92FDE600A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Montamos um grupo para ajudar na gestão do programa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50DCD39-7FFE-443A-BCAC-7D64DB861002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420" name="Agrupar 14">
            <a:extLst>
              <a:ext uri="{FF2B5EF4-FFF2-40B4-BE49-F238E27FC236}">
                <a16:creationId xmlns:a16="http://schemas.microsoft.com/office/drawing/2014/main" id="{A82BBE11-8A7F-4179-8EC6-EDE16FAD4528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303338"/>
            <a:ext cx="3671888" cy="3716337"/>
            <a:chOff x="4884804" y="1304059"/>
            <a:chExt cx="3863660" cy="3882979"/>
          </a:xfrm>
        </p:grpSpPr>
        <p:pic>
          <p:nvPicPr>
            <p:cNvPr id="60428" name="Picture 2" descr="Resultado de imagem para post it">
              <a:extLst>
                <a:ext uri="{FF2B5EF4-FFF2-40B4-BE49-F238E27FC236}">
                  <a16:creationId xmlns:a16="http://schemas.microsoft.com/office/drawing/2014/main" id="{C807F662-3276-46F2-AE89-89F5FBE1C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9" name="Retângulo 16">
              <a:extLst>
                <a:ext uri="{FF2B5EF4-FFF2-40B4-BE49-F238E27FC236}">
                  <a16:creationId xmlns:a16="http://schemas.microsoft.com/office/drawing/2014/main" id="{A8017809-0C2E-41EC-A3BC-DCE20FB353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344650" y="2230041"/>
              <a:ext cx="2591330" cy="20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7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Reuniões quinzenais para definir escopo e plano de trabalho</a:t>
              </a:r>
            </a:p>
          </p:txBody>
        </p:sp>
      </p:grpSp>
      <p:pic>
        <p:nvPicPr>
          <p:cNvPr id="60421" name="Imagem 18">
            <a:extLst>
              <a:ext uri="{FF2B5EF4-FFF2-40B4-BE49-F238E27FC236}">
                <a16:creationId xmlns:a16="http://schemas.microsoft.com/office/drawing/2014/main" id="{B7800992-F351-468E-91BC-C4E5F1AA09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87897" b="76006"/>
          <a:stretch/>
        </p:blipFill>
        <p:spPr bwMode="auto">
          <a:xfrm>
            <a:off x="3132138" y="1927226"/>
            <a:ext cx="1079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Imagem 22">
            <a:extLst>
              <a:ext uri="{FF2B5EF4-FFF2-40B4-BE49-F238E27FC236}">
                <a16:creationId xmlns:a16="http://schemas.microsoft.com/office/drawing/2014/main" id="{99A9520A-01E5-4D05-BE87-4C5C90470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0" t="24628" r="37511" b="50443"/>
          <a:stretch>
            <a:fillRect/>
          </a:stretch>
        </p:blipFill>
        <p:spPr bwMode="auto">
          <a:xfrm>
            <a:off x="2008188" y="3856038"/>
            <a:ext cx="10810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agem 25">
            <a:extLst>
              <a:ext uri="{FF2B5EF4-FFF2-40B4-BE49-F238E27FC236}">
                <a16:creationId xmlns:a16="http://schemas.microsoft.com/office/drawing/2014/main" id="{BFEA832C-D61A-4E8B-BCC6-7C634056F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8" r="62672" b="75372"/>
          <a:stretch>
            <a:fillRect/>
          </a:stretch>
        </p:blipFill>
        <p:spPr bwMode="auto">
          <a:xfrm>
            <a:off x="2008188" y="2678113"/>
            <a:ext cx="1081087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Imagem 1">
            <a:extLst>
              <a:ext uri="{FF2B5EF4-FFF2-40B4-BE49-F238E27FC236}">
                <a16:creationId xmlns:a16="http://schemas.microsoft.com/office/drawing/2014/main" id="{D279E1B4-17A9-477C-8A39-FEACB8DAD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135313"/>
            <a:ext cx="10795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Imagem 2">
            <a:extLst>
              <a:ext uri="{FF2B5EF4-FFF2-40B4-BE49-F238E27FC236}">
                <a16:creationId xmlns:a16="http://schemas.microsoft.com/office/drawing/2014/main" id="{0635C697-2E83-4F90-B1EF-CB3D6BC505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35313"/>
            <a:ext cx="10795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Imagem 5">
            <a:extLst>
              <a:ext uri="{FF2B5EF4-FFF2-40B4-BE49-F238E27FC236}">
                <a16:creationId xmlns:a16="http://schemas.microsoft.com/office/drawing/2014/main" id="{57AE9889-B170-4C96-B2BF-01C48680B4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22463"/>
            <a:ext cx="10795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Imagem 6">
            <a:extLst>
              <a:ext uri="{FF2B5EF4-FFF2-40B4-BE49-F238E27FC236}">
                <a16:creationId xmlns:a16="http://schemas.microsoft.com/office/drawing/2014/main" id="{A28AA975-A471-497A-B1B3-4529CDC82D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1463675"/>
            <a:ext cx="108108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231A1A4A-3028-4AB6-BD42-47927E0E98F1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Definimos um Nome do Programa, o Logotipo e o Nome da Moeda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68DF02D-90AE-4057-A0BA-6205FC2B69E6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468" name="Agrupar 14">
            <a:extLst>
              <a:ext uri="{FF2B5EF4-FFF2-40B4-BE49-F238E27FC236}">
                <a16:creationId xmlns:a16="http://schemas.microsoft.com/office/drawing/2014/main" id="{EEDACC6D-FE50-4009-A2BE-EF48A3A92F06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303338"/>
            <a:ext cx="3671888" cy="3716337"/>
            <a:chOff x="4884804" y="1304059"/>
            <a:chExt cx="3863660" cy="3882979"/>
          </a:xfrm>
        </p:grpSpPr>
        <p:pic>
          <p:nvPicPr>
            <p:cNvPr id="62473" name="Picture 2" descr="Resultado de imagem para post it">
              <a:extLst>
                <a:ext uri="{FF2B5EF4-FFF2-40B4-BE49-F238E27FC236}">
                  <a16:creationId xmlns:a16="http://schemas.microsoft.com/office/drawing/2014/main" id="{03BFE4B3-9A1E-478E-9951-1D051D762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74" name="Retângulo 16">
              <a:extLst>
                <a:ext uri="{FF2B5EF4-FFF2-40B4-BE49-F238E27FC236}">
                  <a16:creationId xmlns:a16="http://schemas.microsoft.com/office/drawing/2014/main" id="{4D16C530-BD40-470E-A815-924E430686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569657" y="2530847"/>
              <a:ext cx="2591330" cy="138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8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Crie sua própria identidade </a:t>
              </a:r>
            </a:p>
          </p:txBody>
        </p:sp>
      </p:grpSp>
      <p:pic>
        <p:nvPicPr>
          <p:cNvPr id="62469" name="Imagem 5">
            <a:extLst>
              <a:ext uri="{FF2B5EF4-FFF2-40B4-BE49-F238E27FC236}">
                <a16:creationId xmlns:a16="http://schemas.microsoft.com/office/drawing/2014/main" id="{503BD5BA-EB31-4A56-8546-36AD0A5DC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7" t="12332" r="20940" b="38971"/>
          <a:stretch>
            <a:fillRect/>
          </a:stretch>
        </p:blipFill>
        <p:spPr bwMode="auto">
          <a:xfrm>
            <a:off x="903288" y="1946275"/>
            <a:ext cx="144145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Imagem 27">
            <a:extLst>
              <a:ext uri="{FF2B5EF4-FFF2-40B4-BE49-F238E27FC236}">
                <a16:creationId xmlns:a16="http://schemas.microsoft.com/office/drawing/2014/main" id="{8A42AEC4-E319-4921-8863-5BFF03866B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t="26328" r="47435" b="4765"/>
          <a:stretch>
            <a:fillRect/>
          </a:stretch>
        </p:blipFill>
        <p:spPr bwMode="auto">
          <a:xfrm>
            <a:off x="1916113" y="3357563"/>
            <a:ext cx="135255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Imagem 28">
            <a:extLst>
              <a:ext uri="{FF2B5EF4-FFF2-40B4-BE49-F238E27FC236}">
                <a16:creationId xmlns:a16="http://schemas.microsoft.com/office/drawing/2014/main" id="{C83FD8B5-4BA8-4508-8E75-A92403127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7" t="62817" r="20940" b="7910"/>
          <a:stretch>
            <a:fillRect/>
          </a:stretch>
        </p:blipFill>
        <p:spPr bwMode="auto">
          <a:xfrm>
            <a:off x="2592388" y="2122488"/>
            <a:ext cx="17986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13349A2B-D4BD-47D5-A2BB-6771091EE29D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48096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300" b="1" dirty="0"/>
              <a:t>Promoções para as recompensas encalhadas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C017278-515A-4B6D-AB5C-31655F3837C7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13" name="Imagem 6">
            <a:extLst>
              <a:ext uri="{FF2B5EF4-FFF2-40B4-BE49-F238E27FC236}">
                <a16:creationId xmlns:a16="http://schemas.microsoft.com/office/drawing/2014/main" id="{DD819DFE-DBCE-4516-AA89-09E240F000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" y="1281436"/>
            <a:ext cx="2510297" cy="330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Imagem 5">
            <a:extLst>
              <a:ext uri="{FF2B5EF4-FFF2-40B4-BE49-F238E27FC236}">
                <a16:creationId xmlns:a16="http://schemas.microsoft.com/office/drawing/2014/main" id="{E74EE2E0-8A22-4671-87E5-F43CE2B3A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4" y="2131134"/>
            <a:ext cx="2480847" cy="248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6">
            <a:extLst>
              <a:ext uri="{FF2B5EF4-FFF2-40B4-BE49-F238E27FC236}">
                <a16:creationId xmlns:a16="http://schemas.microsoft.com/office/drawing/2014/main" id="{37A7B01E-A426-4FEF-92D2-5FA9924EB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145" y="1281114"/>
            <a:ext cx="2510297" cy="330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1">
            <a:extLst>
              <a:ext uri="{FF2B5EF4-FFF2-40B4-BE49-F238E27FC236}">
                <a16:creationId xmlns:a16="http://schemas.microsoft.com/office/drawing/2014/main" id="{8E9B5A41-F35A-443A-8867-7EBD1DA21B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6"/>
          <a:stretch>
            <a:fillRect/>
          </a:stretch>
        </p:blipFill>
        <p:spPr bwMode="auto">
          <a:xfrm>
            <a:off x="2545833" y="2211389"/>
            <a:ext cx="2449994" cy="248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">
            <a:extLst>
              <a:ext uri="{FF2B5EF4-FFF2-40B4-BE49-F238E27FC236}">
                <a16:creationId xmlns:a16="http://schemas.microsoft.com/office/drawing/2014/main" id="{A6F4370C-6C23-47F8-B58F-10B8523C1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78" y="1281114"/>
            <a:ext cx="2510297" cy="330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Agrupar 14">
            <a:extLst>
              <a:ext uri="{FF2B5EF4-FFF2-40B4-BE49-F238E27FC236}">
                <a16:creationId xmlns:a16="http://schemas.microsoft.com/office/drawing/2014/main" id="{25FE0079-7537-48A7-A77C-95A5740AAFA5}"/>
              </a:ext>
            </a:extLst>
          </p:cNvPr>
          <p:cNvGrpSpPr>
            <a:grpSpLocks/>
          </p:cNvGrpSpPr>
          <p:nvPr/>
        </p:nvGrpSpPr>
        <p:grpSpPr bwMode="auto">
          <a:xfrm>
            <a:off x="6948264" y="2643188"/>
            <a:ext cx="2555875" cy="2519931"/>
            <a:chOff x="4558245" y="1414138"/>
            <a:chExt cx="3863660" cy="3882979"/>
          </a:xfrm>
        </p:grpSpPr>
        <p:pic>
          <p:nvPicPr>
            <p:cNvPr id="13" name="Picture 2" descr="Resultado de imagem para post it">
              <a:extLst>
                <a:ext uri="{FF2B5EF4-FFF2-40B4-BE49-F238E27FC236}">
                  <a16:creationId xmlns:a16="http://schemas.microsoft.com/office/drawing/2014/main" id="{036DF446-1323-4DAA-AF15-96EAFDA90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245" y="1414138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tângulo 16">
              <a:extLst>
                <a:ext uri="{FF2B5EF4-FFF2-40B4-BE49-F238E27FC236}">
                  <a16:creationId xmlns:a16="http://schemas.microsoft.com/office/drawing/2014/main" id="{29A848A6-7C47-4FF4-8F2D-9A5280A183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004471" y="2225734"/>
              <a:ext cx="2853534" cy="2134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Dica nº 9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14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Não compre grandes quantidades de vale-recompensas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0681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62E2A30-A833-42A3-B956-FDE75E732840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Quantidade de Recompensas Resgatadas no ndd4Merit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77C1CA1A-B2C8-4BFB-801E-FAA48894BB7E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408343D-55BD-4A85-B9FF-D2185451AA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067096"/>
              </p:ext>
            </p:extLst>
          </p:nvPr>
        </p:nvGraphicFramePr>
        <p:xfrm>
          <a:off x="395288" y="1203598"/>
          <a:ext cx="8281168" cy="36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A65CAC9A-2B39-494D-B04E-831254D81347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Surgiu um problema: Baixou a qualidade dos Reconhecimentos</a:t>
            </a:r>
            <a:r>
              <a:rPr lang="pt-BR" altLang="pt-BR" sz="2400" b="1" dirty="0">
                <a:sym typeface="Wingdings" panose="05000000000000000000" pitchFamily="2" charset="2"/>
              </a:rPr>
              <a:t></a:t>
            </a:r>
            <a:endParaRPr lang="pt-BR" altLang="pt-BR" sz="2400" b="1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791674F-7759-4C16-B9E2-5418F92F59DC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708" name="Agrupar 14">
            <a:extLst>
              <a:ext uri="{FF2B5EF4-FFF2-40B4-BE49-F238E27FC236}">
                <a16:creationId xmlns:a16="http://schemas.microsoft.com/office/drawing/2014/main" id="{7578040F-FACD-41BA-9453-36EC66C533ED}"/>
              </a:ext>
            </a:extLst>
          </p:cNvPr>
          <p:cNvGrpSpPr>
            <a:grpSpLocks/>
          </p:cNvGrpSpPr>
          <p:nvPr/>
        </p:nvGrpSpPr>
        <p:grpSpPr bwMode="auto">
          <a:xfrm>
            <a:off x="5464175" y="1333500"/>
            <a:ext cx="3673475" cy="3716338"/>
            <a:chOff x="4884804" y="1304059"/>
            <a:chExt cx="3863660" cy="3882979"/>
          </a:xfrm>
        </p:grpSpPr>
        <p:pic>
          <p:nvPicPr>
            <p:cNvPr id="72715" name="Picture 2" descr="Resultado de imagem para post it">
              <a:extLst>
                <a:ext uri="{FF2B5EF4-FFF2-40B4-BE49-F238E27FC236}">
                  <a16:creationId xmlns:a16="http://schemas.microsoft.com/office/drawing/2014/main" id="{534E87E1-66D9-49E6-806E-DC10B05B6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16" name="Retângulo 16">
              <a:extLst>
                <a:ext uri="{FF2B5EF4-FFF2-40B4-BE49-F238E27FC236}">
                  <a16:creationId xmlns:a16="http://schemas.microsoft.com/office/drawing/2014/main" id="{61BE9F85-A23C-409A-A101-7C84F870C5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325235" y="2245048"/>
              <a:ext cx="2735887" cy="20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10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Definimos Um critério para aprovação e vários para os “favoritos”</a:t>
              </a:r>
            </a:p>
          </p:txBody>
        </p:sp>
      </p:grpSp>
      <p:pic>
        <p:nvPicPr>
          <p:cNvPr id="72709" name="Imagem 1">
            <a:extLst>
              <a:ext uri="{FF2B5EF4-FFF2-40B4-BE49-F238E27FC236}">
                <a16:creationId xmlns:a16="http://schemas.microsoft.com/office/drawing/2014/main" id="{BA4D79E8-026B-4D7B-B016-C21B3E4DC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98"/>
          <a:stretch>
            <a:fillRect/>
          </a:stretch>
        </p:blipFill>
        <p:spPr bwMode="auto">
          <a:xfrm>
            <a:off x="0" y="1203325"/>
            <a:ext cx="240506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Imagem 5">
            <a:extLst>
              <a:ext uri="{FF2B5EF4-FFF2-40B4-BE49-F238E27FC236}">
                <a16:creationId xmlns:a16="http://schemas.microsoft.com/office/drawing/2014/main" id="{978510C6-94FB-4C72-8C6E-E3048C166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2475"/>
            <a:ext cx="283845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Imagem 2">
            <a:extLst>
              <a:ext uri="{FF2B5EF4-FFF2-40B4-BE49-F238E27FC236}">
                <a16:creationId xmlns:a16="http://schemas.microsoft.com/office/drawing/2014/main" id="{58776875-03A5-4BC7-9C03-681E3855A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354263"/>
            <a:ext cx="2738438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2" descr="Imagem relacionada">
            <a:extLst>
              <a:ext uri="{FF2B5EF4-FFF2-40B4-BE49-F238E27FC236}">
                <a16:creationId xmlns:a16="http://schemas.microsoft.com/office/drawing/2014/main" id="{8AEB2485-8EFE-4A74-8830-5F26F7D93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1079500"/>
            <a:ext cx="909638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2" descr="Imagem relacionada">
            <a:extLst>
              <a:ext uri="{FF2B5EF4-FFF2-40B4-BE49-F238E27FC236}">
                <a16:creationId xmlns:a16="http://schemas.microsoft.com/office/drawing/2014/main" id="{2CCBAFDC-A383-49CC-944E-2849FAE71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2767013"/>
            <a:ext cx="9080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2" descr="Imagem relacionada">
            <a:extLst>
              <a:ext uri="{FF2B5EF4-FFF2-40B4-BE49-F238E27FC236}">
                <a16:creationId xmlns:a16="http://schemas.microsoft.com/office/drawing/2014/main" id="{28367287-1CCD-448E-8F81-18563A65C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144963"/>
            <a:ext cx="9080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53D43559-D1EF-4E73-A233-6E0465E303AD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Definição das Recompensas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AE07E7E-711B-456A-AF7F-C000EB9DF6BF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804" name="Agrupar 5">
            <a:extLst>
              <a:ext uri="{FF2B5EF4-FFF2-40B4-BE49-F238E27FC236}">
                <a16:creationId xmlns:a16="http://schemas.microsoft.com/office/drawing/2014/main" id="{6CD7042C-D36A-4907-8D92-488A187CF261}"/>
              </a:ext>
            </a:extLst>
          </p:cNvPr>
          <p:cNvGrpSpPr>
            <a:grpSpLocks/>
          </p:cNvGrpSpPr>
          <p:nvPr/>
        </p:nvGrpSpPr>
        <p:grpSpPr bwMode="auto">
          <a:xfrm>
            <a:off x="6300192" y="1634032"/>
            <a:ext cx="2909466" cy="2838127"/>
            <a:chOff x="5458547" y="1107024"/>
            <a:chExt cx="3863660" cy="3882979"/>
          </a:xfrm>
        </p:grpSpPr>
        <p:pic>
          <p:nvPicPr>
            <p:cNvPr id="76806" name="Picture 2" descr="Resultado de imagem para post it">
              <a:extLst>
                <a:ext uri="{FF2B5EF4-FFF2-40B4-BE49-F238E27FC236}">
                  <a16:creationId xmlns:a16="http://schemas.microsoft.com/office/drawing/2014/main" id="{33992C6C-8511-4267-AD1B-E31AE0E8F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8547" y="1107024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07" name="Retângulo 7">
              <a:extLst>
                <a:ext uri="{FF2B5EF4-FFF2-40B4-BE49-F238E27FC236}">
                  <a16:creationId xmlns:a16="http://schemas.microsoft.com/office/drawing/2014/main" id="{C9906EBA-FAE6-4BA5-8AEC-B4BBE88F06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6022431" y="1881081"/>
              <a:ext cx="2735887" cy="2484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600" b="1" dirty="0"/>
                <a:t>Dica nº 11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16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600" b="1" dirty="0"/>
                <a:t>Disponibilizem recompensas que tragam experiências e boas memórias</a:t>
              </a:r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E1B34F67-77B4-466C-AE75-7F01D0E9C7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4" t="11477" r="6980" b="9369"/>
          <a:stretch/>
        </p:blipFill>
        <p:spPr>
          <a:xfrm>
            <a:off x="173910" y="1434497"/>
            <a:ext cx="2155594" cy="3297490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6556274-C543-4AD1-AA6B-3C612083FF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65" r="482" b="26855"/>
          <a:stretch/>
        </p:blipFill>
        <p:spPr>
          <a:xfrm>
            <a:off x="3884752" y="1434497"/>
            <a:ext cx="2313666" cy="1929338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</p:spPr>
      </p:pic>
      <p:pic>
        <p:nvPicPr>
          <p:cNvPr id="11" name="Picture 6" descr="https://lh3.googleusercontent.com/cUCA4B0LmKNHpsT17dViCPHisgmCgZmn0Ni6IsflJunTgHuj-LeUzoxjSkjTiUHGqybXmHc5dMlOII88G3Xl4wEVMNug1K6TSiWuLp7dnaBPIZ8KIwUyk_hQEd3og6TWGS3u5CP5BEzAfnf_NKJ5_x5A3xsKnE_0myTDwyhOnoAY-zCxrFebB-rmul_sjwP3u2SLmpvgiVYq1v4AI7-hA-Zd_-55-UmehLqAJWArySpPaGw6xJN1AwY_n5CsjZfwagWQcPRNOx5FzSYl49IP6K_eYM_MFUwnoz_GX_Wsqhcru9iDFagxPCaVC2R1Dm1zAxjOR_b9M7OBceUG_H3FPyhEE-5r0Dj9duTLvILdxwRpwg7ivlqcgz_8mW1w2ibaqDwHzNP1KSqDUV14MB4l1lVxMDMVw2GW6A7bgF9F4E_HZdYntFrj7so2EPK2Ru1iC89xmKG43w-JMtf5Z7XrkvdwoKP6ldCXrVgjytmxQFYM9BnLoiFiYQZLcs1tU_BKvqPfbfTTfgT71z9XCATM6Ie8atVW3DdeXwb6HchaW8v9xqhq6jxZxNSx_BhMXgwYImhm6yfx3qeNE1rO4_mMtPXd9NxkAtJ-rEuz5a9-nQ__ir5oJczMOkqNb8MoMyAIR4BWOFfsWTgnkrIrZ1CCSdQYM_u33Y4=w1570-h883-no">
            <a:extLst>
              <a:ext uri="{FF2B5EF4-FFF2-40B4-BE49-F238E27FC236}">
                <a16:creationId xmlns:a16="http://schemas.microsoft.com/office/drawing/2014/main" id="{CFBF8DF4-6CA2-4992-ABEA-DBB26FFDC2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/>
          <a:stretch/>
        </p:blipFill>
        <p:spPr bwMode="auto">
          <a:xfrm>
            <a:off x="3875201" y="3402508"/>
            <a:ext cx="2323217" cy="1329482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lh3.googleusercontent.com/YWxj1toFSsvE-cGHgB5vjkO_OUC8Ihy9JRSn-slcoNZB2fgeRXGtfkHuXqq551FPLKP8nRjIStqfCpfvyv0Yn8swuI5QXxMdSHboNjnR3xEhF0A8wk28LQvzukkVIRlurUjY1gYifvUUeKyNK2thHHs9DEcu40vfVAtkq-e2ZGBqsUmE4mnWsTgyCE2hsvMimjPXK5LhiAheeOfXbvAZl6hrdckIRxVwTGecS-RDf16xSQs8EwdYuA2aLBwW0fjwZq-JjCN4vZqbGM1OGeVqNPan21n-4MATpfQoFnstkWYNAbM4IKyz3dsmQxUQ-vpZd4A2-TzjBdLZYLJeOFUf2oCy0BMFgqmS1nzNHEurP2XnjI3UyMWQYplEBn8jQ5kASdyrhxheM1fB25HmiK1p8eZC3dPaCQk6bHvDwupoxy7VkoShSu6XHTRIlN4O3IYRvNpY5dYVyN8rjbI2RASm6wImhPU8nP8IeLHVgeEOJmLGU3WsksrCiAIe_FkhpDYq7oif-HgLGf1obwnohsWAUSdPe8AVXqedaGLxKd_1OhRnl8aBJGbUKVSJ2eZCpQgB_Jl_v9EkqKEfeK9cCSGsgPUKjSr-TKNPjwCnWK-VPmvI4eLKqIrkGkSAcRncCmESs5Hd3_6sAbsR5D4H4xEab0W-XhKlpfU=w1032-h774-no">
            <a:extLst>
              <a:ext uri="{FF2B5EF4-FFF2-40B4-BE49-F238E27FC236}">
                <a16:creationId xmlns:a16="http://schemas.microsoft.com/office/drawing/2014/main" id="{AD04D2FA-2CD7-4A37-A7AA-BBE228AA5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" t="8267" r="19958" b="10886"/>
          <a:stretch/>
        </p:blipFill>
        <p:spPr bwMode="auto">
          <a:xfrm>
            <a:off x="2364893" y="1434497"/>
            <a:ext cx="1489901" cy="1254424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s://lh3.googleusercontent.com/8VjbhStYHkm7NoVIUsqAVBxHQftdvt8q2yw436q4eY2Czdf1_U6lV6GmS-9GrEQ7n14xeDH5gMslQHwpr8hQWHOU8nHwY28ixmPdA2Gfm3_Q06RbD_mgIVUAZthFankgc_86FESUsBnntYp0cxA6rzcBDMHg3HkvBhyQ0Cnlsthq_M71ojsBDF_IXihf-VLKTHYzbPWhCLkyNUO2d4UMbFEB3QIuZaf4i4ywSftk0Wz2iSu9n_YBh8ijgbG1bqwU3d0buQr0GzjFadFGCqKW3krx5wP8yzvHKLFHYmr9JXELPt2eVvAHsDpmb9hGp8sdK7mUcri_D8haL_ucuVpHB-k_EIFULP7e78qDUe0U2yQ6Mr2hv2konVVJzzqVh0LdAj-UXHQn3vKRmUgat7zKBNfVlN8PCjDHlTq46MszpRVhkRIMqpG3PzeICLrKd--OC9uWFXP0lah55esnMSfbC8cCaTd8gn2geyAiFqOEWyZtbAizRAC4ZmJm40hnNLD2cr5PckqHUZmP6rr3C9TiAvbpjbmXw6vhBaYLExqgvd4E3CrOHmETtnEKWY2y4Zm_j6IBSZBUA7cxScimQE2Le7VPaHwNBVG9S6niWobfTgaYvGR9uRchf8-P0HdSWRpTvAwGHOFrNNTjrpRNvMg9QQdvEVhMa60=w498-h883-no">
            <a:extLst>
              <a:ext uri="{FF2B5EF4-FFF2-40B4-BE49-F238E27FC236}">
                <a16:creationId xmlns:a16="http://schemas.microsoft.com/office/drawing/2014/main" id="{0806FBBC-E48A-40AF-B826-9B533F67A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3" b="25480"/>
          <a:stretch/>
        </p:blipFill>
        <p:spPr bwMode="auto">
          <a:xfrm>
            <a:off x="2364892" y="2684526"/>
            <a:ext cx="1489902" cy="1275022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s://lh3.googleusercontent.com/sg0yTwCR-rJ0neEuTVZ1rKJmOOQAFRVGi3mDVFnW79p_DdR3zzf2p-BuLhegatZ1jESuyD-qJ5Zy61sSNQkQsO3ov1nkpT8tw-aKLWjgbbtdGOWWCalBeSIemASk2vIYbzQIUCO1q41gvxfZgdfyh4C6eOEPvH08g7NVzHV-8kCK0GVFU1sW38TyMrsECLzH4I17QMIpuBfyeKZtwHcjmRF38RTXoUo-vLdmT9vHknawI-vHj2KJ7AErrdaLB4I7WYqmiD8RzXHg1Ti5Eb9m4rMUzq3pXqGyC8eo24_QBD0XJcHiwg9B9o2-CWN5Pj34hjh45N6G4NAWfphsfdSF-oScLvI0m6wFE-wq8fsvKAY27mKTrCXBhXmW65XX5J06dWgAlOiWZtZYFVUygTr9RUxbmZmYMC2HhdUaufSYK0h03nNuVYTtuqiIw8NZ8P5DR1rOiXM-IxczL1Rt7GbNOhP18aFl01Bmq81MNgggSsVW8AYgG3ggFG6dSENW5TOp8zQ3R6v60smfHiiq27IK5Xk7sQ8krpr2wUehzPB3cxPkIapDh3zGD4oFPayzopRplW0eRRrop0aO_ScXSNfr4ATeg9Ho-L-2Xo1u94mMsOgRkmetCUcqh31Q-toCUg_PtU8-ohfUFU__Z1DUOIzWOnwvQO3zMMg=w1178-h883-no">
            <a:extLst>
              <a:ext uri="{FF2B5EF4-FFF2-40B4-BE49-F238E27FC236}">
                <a16:creationId xmlns:a16="http://schemas.microsoft.com/office/drawing/2014/main" id="{E9700691-F4BD-47C6-AE91-877BD8839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925" r="225" b="19224"/>
          <a:stretch/>
        </p:blipFill>
        <p:spPr bwMode="auto">
          <a:xfrm>
            <a:off x="2360874" y="3912857"/>
            <a:ext cx="1489901" cy="819133"/>
          </a:xfrm>
          <a:prstGeom prst="rect">
            <a:avLst/>
          </a:prstGeom>
          <a:ln w="28575">
            <a:solidFill>
              <a:srgbClr val="C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DE6CAB8-A184-4A0E-931F-4A479A8031B6}"/>
              </a:ext>
            </a:extLst>
          </p:cNvPr>
          <p:cNvSpPr/>
          <p:nvPr/>
        </p:nvSpPr>
        <p:spPr>
          <a:xfrm>
            <a:off x="18668" y="1203325"/>
            <a:ext cx="9106664" cy="3816584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DB763075-A280-4489-9D4F-CD822EDF736B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Evoluir o sistema de forma criativa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5F6A256-4302-476F-8DF0-F1AB7F3D6CE3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900" name="Agrupar 5">
            <a:extLst>
              <a:ext uri="{FF2B5EF4-FFF2-40B4-BE49-F238E27FC236}">
                <a16:creationId xmlns:a16="http://schemas.microsoft.com/office/drawing/2014/main" id="{4D7C06C6-F423-47B9-8094-1359765B64AD}"/>
              </a:ext>
            </a:extLst>
          </p:cNvPr>
          <p:cNvGrpSpPr>
            <a:grpSpLocks/>
          </p:cNvGrpSpPr>
          <p:nvPr/>
        </p:nvGrpSpPr>
        <p:grpSpPr bwMode="auto">
          <a:xfrm>
            <a:off x="6444208" y="1851670"/>
            <a:ext cx="2837458" cy="2766118"/>
            <a:chOff x="4884804" y="1304059"/>
            <a:chExt cx="3863660" cy="3882979"/>
          </a:xfrm>
        </p:grpSpPr>
        <p:pic>
          <p:nvPicPr>
            <p:cNvPr id="80902" name="Picture 2" descr="Resultado de imagem para post it">
              <a:extLst>
                <a:ext uri="{FF2B5EF4-FFF2-40B4-BE49-F238E27FC236}">
                  <a16:creationId xmlns:a16="http://schemas.microsoft.com/office/drawing/2014/main" id="{53281E68-887A-49EF-9D86-12A7AFA9A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03" name="Retângulo 7">
              <a:extLst>
                <a:ext uri="{FF2B5EF4-FFF2-40B4-BE49-F238E27FC236}">
                  <a16:creationId xmlns:a16="http://schemas.microsoft.com/office/drawing/2014/main" id="{42286D24-B63B-4764-9EE0-8840991764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325235" y="2377591"/>
              <a:ext cx="2735888" cy="176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Dica nº 12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14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Engaje as pessoas para sugerir ideias para o programa de reconhecimento</a:t>
              </a: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AD172A8-589F-4AE0-A419-41BB50D8F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8" y="1659135"/>
            <a:ext cx="6449760" cy="250890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CAB36C49-D389-403C-A86F-4F30B13CD969}"/>
              </a:ext>
            </a:extLst>
          </p:cNvPr>
          <p:cNvSpPr/>
          <p:nvPr/>
        </p:nvSpPr>
        <p:spPr>
          <a:xfrm>
            <a:off x="18668" y="1203325"/>
            <a:ext cx="9106664" cy="3816584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232E74C-D175-4CA3-992E-19DA38120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76"/>
          <a:stretch/>
        </p:blipFill>
        <p:spPr>
          <a:xfrm>
            <a:off x="13712" y="1203324"/>
            <a:ext cx="6790536" cy="3788509"/>
          </a:xfrm>
          <a:prstGeom prst="rect">
            <a:avLst/>
          </a:prstGeom>
        </p:spPr>
      </p:pic>
      <p:sp>
        <p:nvSpPr>
          <p:cNvPr id="82946" name="Rectangle 2">
            <a:extLst>
              <a:ext uri="{FF2B5EF4-FFF2-40B4-BE49-F238E27FC236}">
                <a16:creationId xmlns:a16="http://schemas.microsoft.com/office/drawing/2014/main" id="{F77AE957-F133-4628-8C03-1B53695C3760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Evoluir o sistema de forma criativa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02BD17B-ACB5-46C2-9795-32797CD39C25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Agrupar 5">
            <a:extLst>
              <a:ext uri="{FF2B5EF4-FFF2-40B4-BE49-F238E27FC236}">
                <a16:creationId xmlns:a16="http://schemas.microsoft.com/office/drawing/2014/main" id="{9D0C8F59-AFA5-4959-90B0-A3770A67A824}"/>
              </a:ext>
            </a:extLst>
          </p:cNvPr>
          <p:cNvGrpSpPr>
            <a:grpSpLocks/>
          </p:cNvGrpSpPr>
          <p:nvPr/>
        </p:nvGrpSpPr>
        <p:grpSpPr bwMode="auto">
          <a:xfrm>
            <a:off x="6444208" y="1851670"/>
            <a:ext cx="2837458" cy="2766118"/>
            <a:chOff x="4884804" y="1304059"/>
            <a:chExt cx="3863660" cy="3882979"/>
          </a:xfrm>
        </p:grpSpPr>
        <p:pic>
          <p:nvPicPr>
            <p:cNvPr id="9" name="Picture 2" descr="Resultado de imagem para post it">
              <a:extLst>
                <a:ext uri="{FF2B5EF4-FFF2-40B4-BE49-F238E27FC236}">
                  <a16:creationId xmlns:a16="http://schemas.microsoft.com/office/drawing/2014/main" id="{429D6037-074A-42F4-B3B0-86920AA08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tângulo 7">
              <a:extLst>
                <a:ext uri="{FF2B5EF4-FFF2-40B4-BE49-F238E27FC236}">
                  <a16:creationId xmlns:a16="http://schemas.microsoft.com/office/drawing/2014/main" id="{99D5C22A-DFF0-4E2D-A83A-AC737CB200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325235" y="2377591"/>
              <a:ext cx="2735888" cy="176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4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4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Dica nº 12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14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1400" b="1" dirty="0"/>
                <a:t>Engaje as pessoas para sugerir ideias para o programa de reconhecimento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44A092A-08FE-483D-AC7E-E4899857B07D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Plano de Divulgação e Marketing do Programa ndd4Merit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B3883E-E237-436A-95AC-1925E74ABE38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996" name="Agrupar 5">
            <a:extLst>
              <a:ext uri="{FF2B5EF4-FFF2-40B4-BE49-F238E27FC236}">
                <a16:creationId xmlns:a16="http://schemas.microsoft.com/office/drawing/2014/main" id="{53D7BB23-A189-442C-ABE6-9E7586419AB1}"/>
              </a:ext>
            </a:extLst>
          </p:cNvPr>
          <p:cNvGrpSpPr>
            <a:grpSpLocks/>
          </p:cNvGrpSpPr>
          <p:nvPr/>
        </p:nvGrpSpPr>
        <p:grpSpPr bwMode="auto">
          <a:xfrm>
            <a:off x="5464175" y="1333500"/>
            <a:ext cx="3673475" cy="3716338"/>
            <a:chOff x="4884804" y="1304059"/>
            <a:chExt cx="3863660" cy="3882979"/>
          </a:xfrm>
        </p:grpSpPr>
        <p:pic>
          <p:nvPicPr>
            <p:cNvPr id="85000" name="Picture 2" descr="Resultado de imagem para post it">
              <a:extLst>
                <a:ext uri="{FF2B5EF4-FFF2-40B4-BE49-F238E27FC236}">
                  <a16:creationId xmlns:a16="http://schemas.microsoft.com/office/drawing/2014/main" id="{4C56F752-901E-4D7D-8EEF-E0CD67F14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01" name="Retângulo 7">
              <a:extLst>
                <a:ext uri="{FF2B5EF4-FFF2-40B4-BE49-F238E27FC236}">
                  <a16:creationId xmlns:a16="http://schemas.microsoft.com/office/drawing/2014/main" id="{C8700EA2-D9AF-41C6-A9B6-4DA0E28CE6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325235" y="2566556"/>
              <a:ext cx="2735887" cy="1382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13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A propaganda é a alma do negócio!</a:t>
              </a:r>
            </a:p>
          </p:txBody>
        </p:sp>
      </p:grpSp>
      <p:pic>
        <p:nvPicPr>
          <p:cNvPr id="84997" name="Picture 2" descr="Resultado de imagem para facebook">
            <a:extLst>
              <a:ext uri="{FF2B5EF4-FFF2-40B4-BE49-F238E27FC236}">
                <a16:creationId xmlns:a16="http://schemas.microsoft.com/office/drawing/2014/main" id="{FEB798D3-DE7F-4328-8303-99993D8B7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417638"/>
            <a:ext cx="2211388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4" descr="Resultado de imagem para instagram logo">
            <a:extLst>
              <a:ext uri="{FF2B5EF4-FFF2-40B4-BE49-F238E27FC236}">
                <a16:creationId xmlns:a16="http://schemas.microsoft.com/office/drawing/2014/main" id="{80F63F23-D8C7-43DB-8CBE-C98F69BA3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1639888"/>
            <a:ext cx="19907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Retângulo 2">
            <a:extLst>
              <a:ext uri="{FF2B5EF4-FFF2-40B4-BE49-F238E27FC236}">
                <a16:creationId xmlns:a16="http://schemas.microsoft.com/office/drawing/2014/main" id="{C13C9D5B-0D2E-4E5A-A7DA-FADA7896B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3795713"/>
            <a:ext cx="3876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5400" b="1"/>
              <a:t>#ndd4Merit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62F75239-2705-4DBC-A525-CE680096D03A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Plano de Divulgação e Marketing do Programa ndd4Merit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9EE982-EB05-4BE5-BA97-537FD7B542F2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044" name="Agrupar 5">
            <a:extLst>
              <a:ext uri="{FF2B5EF4-FFF2-40B4-BE49-F238E27FC236}">
                <a16:creationId xmlns:a16="http://schemas.microsoft.com/office/drawing/2014/main" id="{69DD2F6C-AFB8-417F-9937-198450423F5C}"/>
              </a:ext>
            </a:extLst>
          </p:cNvPr>
          <p:cNvGrpSpPr>
            <a:grpSpLocks/>
          </p:cNvGrpSpPr>
          <p:nvPr/>
        </p:nvGrpSpPr>
        <p:grpSpPr bwMode="auto">
          <a:xfrm>
            <a:off x="5464175" y="1333500"/>
            <a:ext cx="3673475" cy="3716338"/>
            <a:chOff x="4884804" y="1304059"/>
            <a:chExt cx="3863660" cy="3882979"/>
          </a:xfrm>
        </p:grpSpPr>
        <p:pic>
          <p:nvPicPr>
            <p:cNvPr id="87046" name="Picture 2" descr="Resultado de imagem para post it">
              <a:extLst>
                <a:ext uri="{FF2B5EF4-FFF2-40B4-BE49-F238E27FC236}">
                  <a16:creationId xmlns:a16="http://schemas.microsoft.com/office/drawing/2014/main" id="{A72BFB2B-A1B8-4DBE-8C0C-5E86CF017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47" name="Retângulo 7">
              <a:extLst>
                <a:ext uri="{FF2B5EF4-FFF2-40B4-BE49-F238E27FC236}">
                  <a16:creationId xmlns:a16="http://schemas.microsoft.com/office/drawing/2014/main" id="{3676D7A6-D801-4D4A-9DC5-A4AF55393F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00108">
              <a:off x="5325235" y="2566556"/>
              <a:ext cx="2735887" cy="1382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Dica nº 14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0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2000" b="1" dirty="0"/>
                <a:t>A propaganda é a alma do negócio!</a:t>
              </a:r>
            </a:p>
          </p:txBody>
        </p:sp>
      </p:grpSp>
      <p:pic>
        <p:nvPicPr>
          <p:cNvPr id="87045" name="Imagem 1">
            <a:extLst>
              <a:ext uri="{FF2B5EF4-FFF2-40B4-BE49-F238E27FC236}">
                <a16:creationId xmlns:a16="http://schemas.microsoft.com/office/drawing/2014/main" id="{D39EF817-EFA1-406F-AF28-D521191C6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63688"/>
            <a:ext cx="451961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36F4C837-4399-4556-8742-F82A5FA16087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Antes e Depois do ndd4Merit...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6F3EEFA-BE4C-41FA-838F-F24B1CDD4B8F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2" name="Retângulo 11">
            <a:extLst>
              <a:ext uri="{FF2B5EF4-FFF2-40B4-BE49-F238E27FC236}">
                <a16:creationId xmlns:a16="http://schemas.microsoft.com/office/drawing/2014/main" id="{55010E50-6DF5-4D50-AF82-384830DCA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3128963"/>
            <a:ext cx="158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31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respostas</a:t>
            </a:r>
          </a:p>
        </p:txBody>
      </p:sp>
      <p:pic>
        <p:nvPicPr>
          <p:cNvPr id="89093" name="Imagem 2">
            <a:extLst>
              <a:ext uri="{FF2B5EF4-FFF2-40B4-BE49-F238E27FC236}">
                <a16:creationId xmlns:a16="http://schemas.microsoft.com/office/drawing/2014/main" id="{1DBD5D81-940B-40C9-8BA0-051AB749C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45720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73954E5C-68BF-48CF-837C-F9FA895116B7}"/>
              </a:ext>
            </a:extLst>
          </p:cNvPr>
          <p:cNvGraphicFramePr>
            <a:graphicFrameLocks/>
          </p:cNvGraphicFramePr>
          <p:nvPr/>
        </p:nvGraphicFramePr>
        <p:xfrm>
          <a:off x="4647998" y="1419622"/>
          <a:ext cx="4572000" cy="3527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9095" name="Retângulo 15">
            <a:extLst>
              <a:ext uri="{FF2B5EF4-FFF2-40B4-BE49-F238E27FC236}">
                <a16:creationId xmlns:a16="http://schemas.microsoft.com/office/drawing/2014/main" id="{05B77A16-928C-4063-B50E-A33AAFE43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13" y="381476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00B050"/>
                </a:solidFill>
              </a:rPr>
              <a:t>Depois 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00B050"/>
                </a:solidFill>
              </a:rPr>
              <a:t>ndd4Merit</a:t>
            </a:r>
          </a:p>
        </p:txBody>
      </p:sp>
      <p:sp>
        <p:nvSpPr>
          <p:cNvPr id="89096" name="Retângulo 18">
            <a:extLst>
              <a:ext uri="{FF2B5EF4-FFF2-40B4-BE49-F238E27FC236}">
                <a16:creationId xmlns:a16="http://schemas.microsoft.com/office/drawing/2014/main" id="{CD6FDA2D-F01D-4AD4-AE8A-4973B4AD8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148013"/>
            <a:ext cx="158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41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respostas</a:t>
            </a:r>
          </a:p>
        </p:txBody>
      </p:sp>
      <p:sp>
        <p:nvSpPr>
          <p:cNvPr id="89097" name="Retângulo 19">
            <a:extLst>
              <a:ext uri="{FF2B5EF4-FFF2-40B4-BE49-F238E27FC236}">
                <a16:creationId xmlns:a16="http://schemas.microsoft.com/office/drawing/2014/main" id="{207D41A8-12AC-4BA9-8B88-C0A1F3922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83381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Antes 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ndd4Merit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147A4B6-74FC-4780-B625-E9A53DE41056}"/>
              </a:ext>
            </a:extLst>
          </p:cNvPr>
          <p:cNvSpPr/>
          <p:nvPr/>
        </p:nvSpPr>
        <p:spPr>
          <a:xfrm>
            <a:off x="0" y="2284413"/>
            <a:ext cx="9144000" cy="2662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91197312-B40A-47AE-97F2-70EC27A47F4A}"/>
              </a:ext>
            </a:extLst>
          </p:cNvPr>
          <p:cNvCxnSpPr/>
          <p:nvPr/>
        </p:nvCxnSpPr>
        <p:spPr>
          <a:xfrm flipV="1">
            <a:off x="4572000" y="1276350"/>
            <a:ext cx="0" cy="3743325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E2B09ED9-05F2-460C-A79D-1B061DF686A6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Antes e Depois do ndd4Merit...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9FAE9CD-4E21-4B65-AC53-270A96E8D566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0" name="Retângulo 11">
            <a:extLst>
              <a:ext uri="{FF2B5EF4-FFF2-40B4-BE49-F238E27FC236}">
                <a16:creationId xmlns:a16="http://schemas.microsoft.com/office/drawing/2014/main" id="{5362B7B3-2BB2-4FB4-9EEF-7BD5F980C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7612" y="3148013"/>
            <a:ext cx="158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/>
              <a:t>35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 dirty="0"/>
              <a:t>respostas</a:t>
            </a:r>
          </a:p>
        </p:txBody>
      </p:sp>
      <p:pic>
        <p:nvPicPr>
          <p:cNvPr id="91141" name="Imagem 2">
            <a:extLst>
              <a:ext uri="{FF2B5EF4-FFF2-40B4-BE49-F238E27FC236}">
                <a16:creationId xmlns:a16="http://schemas.microsoft.com/office/drawing/2014/main" id="{37C2D23E-589F-498B-9D65-7F7B82515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45720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F13A1A33-3406-4E8E-B059-9B075F0FDA38}"/>
              </a:ext>
            </a:extLst>
          </p:cNvPr>
          <p:cNvGraphicFramePr>
            <a:graphicFrameLocks/>
          </p:cNvGraphicFramePr>
          <p:nvPr/>
        </p:nvGraphicFramePr>
        <p:xfrm>
          <a:off x="4647998" y="1419622"/>
          <a:ext cx="4572000" cy="3527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1143" name="Retângulo 15">
            <a:extLst>
              <a:ext uri="{FF2B5EF4-FFF2-40B4-BE49-F238E27FC236}">
                <a16:creationId xmlns:a16="http://schemas.microsoft.com/office/drawing/2014/main" id="{CABBBF6D-918E-473B-8718-69053AAE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13" y="381476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00B050"/>
                </a:solidFill>
              </a:rPr>
              <a:t>Depois 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00B050"/>
                </a:solidFill>
              </a:rPr>
              <a:t>ndd4Merit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FF3FFF8-A6BF-497A-9ABB-CF8D2A55FDA2}"/>
              </a:ext>
            </a:extLst>
          </p:cNvPr>
          <p:cNvCxnSpPr>
            <a:cxnSpLocks/>
          </p:cNvCxnSpPr>
          <p:nvPr/>
        </p:nvCxnSpPr>
        <p:spPr>
          <a:xfrm flipV="1">
            <a:off x="4572000" y="1276350"/>
            <a:ext cx="0" cy="3743325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5" name="Retângulo 18">
            <a:extLst>
              <a:ext uri="{FF2B5EF4-FFF2-40B4-BE49-F238E27FC236}">
                <a16:creationId xmlns:a16="http://schemas.microsoft.com/office/drawing/2014/main" id="{E759AC0B-BDD9-45FB-B62D-F3357BBCF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148013"/>
            <a:ext cx="158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41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/>
              <a:t>respostas</a:t>
            </a:r>
          </a:p>
        </p:txBody>
      </p:sp>
      <p:sp>
        <p:nvSpPr>
          <p:cNvPr id="91146" name="Retângulo 19">
            <a:extLst>
              <a:ext uri="{FF2B5EF4-FFF2-40B4-BE49-F238E27FC236}">
                <a16:creationId xmlns:a16="http://schemas.microsoft.com/office/drawing/2014/main" id="{7C131E43-70AF-4C18-8D1D-0FA38A15C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83381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Antes 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ndd4Merit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D543399-B603-48AB-8B2A-C598D51F441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Custos Trimestrais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1AC00C9-7832-4008-8846-9DC7B0C00F2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D7951F1-B76A-48B0-B698-46725BFC8D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46998"/>
              </p:ext>
            </p:extLst>
          </p:nvPr>
        </p:nvGraphicFramePr>
        <p:xfrm>
          <a:off x="191324" y="1203326"/>
          <a:ext cx="8557389" cy="377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D543399-B603-48AB-8B2A-C598D51F441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/>
              <a:t>Quantidade de Resgates Mensais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1AC00C9-7832-4008-8846-9DC7B0C00F2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188FE1E0-57BD-438B-8391-D49059CF09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333041"/>
              </p:ext>
            </p:extLst>
          </p:nvPr>
        </p:nvGraphicFramePr>
        <p:xfrm>
          <a:off x="251519" y="1203325"/>
          <a:ext cx="8497193" cy="381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1320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D543399-B603-48AB-8B2A-C598D51F441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300" b="1" dirty="0"/>
              <a:t>Quantidade de Reconhecimentos Mensais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1AC00C9-7832-4008-8846-9DC7B0C00F2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098411E-3CB2-4E32-8AFB-5D71E6033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76" y="1359040"/>
            <a:ext cx="836773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62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D543399-B603-48AB-8B2A-C598D51F4413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300" b="1" dirty="0"/>
              <a:t>Quantidade de </a:t>
            </a:r>
            <a:r>
              <a:rPr lang="pt-BR" altLang="pt-BR" sz="2300" b="1" dirty="0" err="1"/>
              <a:t>Valeus</a:t>
            </a:r>
            <a:r>
              <a:rPr lang="pt-BR" altLang="pt-BR" sz="2300" b="1" dirty="0"/>
              <a:t> Doados Mensais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1AC00C9-7832-4008-8846-9DC7B0C00F2B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22C5D2D5-C13D-4DC5-8E6E-5E64506EF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86"/>
          <a:stretch/>
        </p:blipFill>
        <p:spPr>
          <a:xfrm>
            <a:off x="395288" y="1301751"/>
            <a:ext cx="8353425" cy="364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86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9C7778A4-11CA-4FEE-A889-9A150AEA1BBF}"/>
              </a:ext>
            </a:extLst>
          </p:cNvPr>
          <p:cNvSpPr txBox="1">
            <a:spLocks/>
          </p:cNvSpPr>
          <p:nvPr/>
        </p:nvSpPr>
        <p:spPr bwMode="auto">
          <a:xfrm>
            <a:off x="395288" y="339725"/>
            <a:ext cx="6192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/>
              <a:t>Considerações Finais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A602474-9EAE-465A-B6AD-2AA5D6F61A14}"/>
              </a:ext>
            </a:extLst>
          </p:cNvPr>
          <p:cNvCxnSpPr/>
          <p:nvPr/>
        </p:nvCxnSpPr>
        <p:spPr>
          <a:xfrm flipH="1">
            <a:off x="0" y="1203325"/>
            <a:ext cx="914400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236" name="Agrupar 5">
            <a:extLst>
              <a:ext uri="{FF2B5EF4-FFF2-40B4-BE49-F238E27FC236}">
                <a16:creationId xmlns:a16="http://schemas.microsoft.com/office/drawing/2014/main" id="{DF475E4D-C7A4-4B83-9339-547A16A38908}"/>
              </a:ext>
            </a:extLst>
          </p:cNvPr>
          <p:cNvGrpSpPr>
            <a:grpSpLocks/>
          </p:cNvGrpSpPr>
          <p:nvPr/>
        </p:nvGrpSpPr>
        <p:grpSpPr bwMode="auto">
          <a:xfrm>
            <a:off x="5464175" y="1333500"/>
            <a:ext cx="3673475" cy="3716338"/>
            <a:chOff x="4884804" y="1304059"/>
            <a:chExt cx="3863660" cy="3882979"/>
          </a:xfrm>
        </p:grpSpPr>
        <p:pic>
          <p:nvPicPr>
            <p:cNvPr id="95238" name="Picture 2" descr="Resultado de imagem para post it">
              <a:extLst>
                <a:ext uri="{FF2B5EF4-FFF2-40B4-BE49-F238E27FC236}">
                  <a16:creationId xmlns:a16="http://schemas.microsoft.com/office/drawing/2014/main" id="{4F7E90D5-0B0C-49DC-847F-430A140445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804" y="1304059"/>
              <a:ext cx="3863660" cy="388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39" name="Retângulo 7">
              <a:extLst>
                <a:ext uri="{FF2B5EF4-FFF2-40B4-BE49-F238E27FC236}">
                  <a16:creationId xmlns:a16="http://schemas.microsoft.com/office/drawing/2014/main" id="{A1D47F3B-77EE-4178-A575-06D3B29A6E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99892">
              <a:off x="5325235" y="2470153"/>
              <a:ext cx="2735887" cy="1575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Blip>
                  <a:blip r:embed="rId3"/>
                </a:buBlip>
                <a:defRPr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sz="3200" b="1" dirty="0"/>
                <a:t>Dica nº 15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3200" b="1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pt-BR" b="1" dirty="0"/>
                <a:t>A “</a:t>
              </a:r>
              <a:r>
                <a:rPr lang="pt-BR" altLang="pt-BR" b="1" dirty="0" err="1"/>
                <a:t>Matadera</a:t>
              </a:r>
              <a:r>
                <a:rPr lang="pt-BR" altLang="pt-BR" b="1" dirty="0"/>
                <a:t>”</a:t>
              </a:r>
            </a:p>
          </p:txBody>
        </p:sp>
      </p:grpSp>
      <p:sp>
        <p:nvSpPr>
          <p:cNvPr id="8" name="Espaço Reservado para Texto 5">
            <a:extLst>
              <a:ext uri="{FF2B5EF4-FFF2-40B4-BE49-F238E27FC236}">
                <a16:creationId xmlns:a16="http://schemas.microsoft.com/office/drawing/2014/main" id="{20F0FC06-AE27-4042-AB4B-8EE53D619090}"/>
              </a:ext>
            </a:extLst>
          </p:cNvPr>
          <p:cNvSpPr txBox="1">
            <a:spLocks/>
          </p:cNvSpPr>
          <p:nvPr/>
        </p:nvSpPr>
        <p:spPr bwMode="auto">
          <a:xfrm>
            <a:off x="395288" y="1492250"/>
            <a:ext cx="525621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3"/>
              </a:buBlip>
              <a:defRPr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33350" indent="0">
              <a:buFont typeface="Arial" panose="020B0604020202020204" pitchFamily="34" charset="0"/>
              <a:buNone/>
              <a:defRPr/>
            </a:pPr>
            <a:r>
              <a:rPr lang="pt-BR" sz="2000" kern="0" dirty="0"/>
              <a:t>O objetivo desta palestra foi encorajar vocês a tentarem implementar o </a:t>
            </a:r>
            <a:r>
              <a:rPr lang="pt-BR" sz="2000" kern="0" dirty="0" err="1"/>
              <a:t>Merit</a:t>
            </a:r>
            <a:r>
              <a:rPr lang="pt-BR" sz="2000" kern="0" dirty="0"/>
              <a:t> Money em suas empresas.</a:t>
            </a:r>
          </a:p>
          <a:p>
            <a:pPr marL="133350" indent="0">
              <a:buFont typeface="Arial" panose="020B0604020202020204" pitchFamily="34" charset="0"/>
              <a:buNone/>
              <a:defRPr/>
            </a:pPr>
            <a:endParaRPr lang="pt-BR" altLang="pt-BR" sz="2000" kern="0" dirty="0">
              <a:solidFill>
                <a:srgbClr val="000000"/>
              </a:solidFill>
            </a:endParaRPr>
          </a:p>
          <a:p>
            <a:pPr marL="133350" indent="0">
              <a:buFont typeface="Arial" panose="020B0604020202020204" pitchFamily="34" charset="0"/>
              <a:buNone/>
              <a:defRPr/>
            </a:pPr>
            <a:r>
              <a:rPr lang="pt-BR" altLang="pt-BR" sz="2000" kern="0" dirty="0">
                <a:solidFill>
                  <a:srgbClr val="000000"/>
                </a:solidFill>
              </a:rPr>
              <a:t>Sabemos que a popularidade do Management 3.0 se dá pelas suas técnicas, ferramentas e ideias....</a:t>
            </a:r>
          </a:p>
          <a:p>
            <a:pPr marL="133350" indent="0">
              <a:buFont typeface="Arial" panose="020B0604020202020204" pitchFamily="34" charset="0"/>
              <a:buNone/>
              <a:defRPr/>
            </a:pPr>
            <a:endParaRPr lang="pt-BR" altLang="pt-BR" sz="2000" kern="0" dirty="0">
              <a:solidFill>
                <a:srgbClr val="000000"/>
              </a:solidFill>
            </a:endParaRPr>
          </a:p>
          <a:p>
            <a:pPr marL="133350" indent="0">
              <a:buFont typeface="Arial" panose="020B0604020202020204" pitchFamily="34" charset="0"/>
              <a:buNone/>
              <a:defRPr/>
            </a:pPr>
            <a:r>
              <a:rPr lang="pt-BR" altLang="pt-BR" sz="2000" kern="0" dirty="0">
                <a:solidFill>
                  <a:srgbClr val="000000"/>
                </a:solidFill>
              </a:rPr>
              <a:t>Mas, tem que tirar do papel, tem que arriscar!!!</a:t>
            </a:r>
          </a:p>
          <a:p>
            <a:pPr marL="133350" indent="0">
              <a:buFont typeface="Arial" panose="020B0604020202020204" pitchFamily="34" charset="0"/>
              <a:buNone/>
              <a:defRPr/>
            </a:pPr>
            <a:endParaRPr lang="pt-BR" altLang="pt-BR" sz="2000" kern="0" dirty="0">
              <a:solidFill>
                <a:srgbClr val="000000"/>
              </a:solidFill>
            </a:endParaRPr>
          </a:p>
          <a:p>
            <a:pPr lvl="1">
              <a:defRPr/>
            </a:pPr>
            <a:endParaRPr lang="pt-BR" sz="1600" kern="0" dirty="0"/>
          </a:p>
          <a:p>
            <a:pPr lvl="1">
              <a:defRPr/>
            </a:pPr>
            <a:endParaRPr lang="pt-BR" altLang="pt-BR" sz="1600" kern="0" dirty="0">
              <a:solidFill>
                <a:srgbClr val="000000"/>
              </a:solidFill>
            </a:endParaRPr>
          </a:p>
          <a:p>
            <a:pPr marL="476250">
              <a:buFont typeface="Arial" panose="020B0604020202020204" pitchFamily="34" charset="0"/>
              <a:buChar char="•"/>
              <a:defRPr/>
            </a:pPr>
            <a:endParaRPr lang="pt-BR" sz="2200" kern="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4B384B-43AC-4F06-8F19-F97D3F41F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3179762"/>
            <a:ext cx="7847012" cy="595313"/>
          </a:xfrm>
        </p:spPr>
        <p:txBody>
          <a:bodyPr/>
          <a:lstStyle/>
          <a:p>
            <a:pPr algn="ctr"/>
            <a:r>
              <a:rPr lang="pt-BR" altLang="pt-BR" b="1" dirty="0"/>
              <a:t>+400 pessoas sendo reconhecidas com </a:t>
            </a:r>
            <a:r>
              <a:rPr lang="pt-BR" altLang="pt-BR" b="1" dirty="0" err="1"/>
              <a:t>Merit</a:t>
            </a:r>
            <a:r>
              <a:rPr lang="pt-BR" altLang="pt-BR" b="1" dirty="0"/>
              <a:t> Money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E9F1EF6-86C3-4C3A-BB58-05D8FABF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210050"/>
            <a:ext cx="7848600" cy="323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pt-BR" sz="2000" b="1" dirty="0"/>
              <a:t>Alexandre Rech</a:t>
            </a:r>
          </a:p>
        </p:txBody>
      </p:sp>
      <p:sp>
        <p:nvSpPr>
          <p:cNvPr id="16388" name="Text Box 18">
            <a:extLst>
              <a:ext uri="{FF2B5EF4-FFF2-40B4-BE49-F238E27FC236}">
                <a16:creationId xmlns:a16="http://schemas.microsoft.com/office/drawing/2014/main" id="{9BB22276-CD62-4657-9394-92B286A41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84688"/>
            <a:ext cx="7848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/>
              <a:t>Gerente de Melhoria Contínua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800" dirty="0"/>
          </a:p>
        </p:txBody>
      </p:sp>
    </p:spTree>
    <p:extLst>
      <p:ext uri="{BB962C8B-B14F-4D97-AF65-F5344CB8AC3E}">
        <p14:creationId xmlns:p14="http://schemas.microsoft.com/office/powerpoint/2010/main" val="293080711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odelo_open4educ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_open4educ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7063</TotalTime>
  <Words>1586</Words>
  <Application>Microsoft Office PowerPoint</Application>
  <PresentationFormat>Apresentação na tela (16:9)</PresentationFormat>
  <Paragraphs>301</Paragraphs>
  <Slides>41</Slides>
  <Notes>40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41</vt:i4>
      </vt:variant>
    </vt:vector>
  </HeadingPairs>
  <TitlesOfParts>
    <vt:vector size="48" baseType="lpstr">
      <vt:lpstr>Arial</vt:lpstr>
      <vt:lpstr>Calibri</vt:lpstr>
      <vt:lpstr>EurostileT</vt:lpstr>
      <vt:lpstr>Poppins</vt:lpstr>
      <vt:lpstr>Wingdings</vt:lpstr>
      <vt:lpstr>modelo_open4education</vt:lpstr>
      <vt:lpstr>Personalizar design</vt:lpstr>
      <vt:lpstr>+400 pessoas sendo reconhecidas com Merit Money</vt:lpstr>
      <vt:lpstr>Agenda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+400 pessoas sendo reconhecidas com Merit Money</vt:lpstr>
    </vt:vector>
  </TitlesOfParts>
  <Company>Globalcode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para Líderes e Gerentes</dc:title>
  <dc:creator>Elaine Quintino da Silva</dc:creator>
  <cp:lastModifiedBy>Alexandre Rech</cp:lastModifiedBy>
  <cp:revision>270</cp:revision>
  <dcterms:created xsi:type="dcterms:W3CDTF">2008-09-08T18:46:53Z</dcterms:created>
  <dcterms:modified xsi:type="dcterms:W3CDTF">2019-12-03T20:34:22Z</dcterms:modified>
</cp:coreProperties>
</file>